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y="13716000" cx="24382400"/>
  <p:notesSz cx="6858000" cy="9144000"/>
  <p:embeddedFontLst>
    <p:embeddedFont>
      <p:font typeface="Roboto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66">
          <p15:clr>
            <a:srgbClr val="A4A3A4"/>
          </p15:clr>
        </p15:guide>
        <p15:guide id="2" pos="13123">
          <p15:clr>
            <a:srgbClr val="A4A3A4"/>
          </p15:clr>
        </p15:guide>
        <p15:guide id="3" orient="horz" pos="7813">
          <p15:clr>
            <a:srgbClr val="A4A3A4"/>
          </p15:clr>
        </p15:guide>
        <p15:guide id="4" pos="12533">
          <p15:clr>
            <a:srgbClr val="A4A3A4"/>
          </p15:clr>
        </p15:guide>
        <p15:guide id="5" orient="horz" pos="1871">
          <p15:clr>
            <a:srgbClr val="A4A3A4"/>
          </p15:clr>
        </p15:guide>
        <p15:guide id="6" orient="horz" pos="2415">
          <p15:clr>
            <a:srgbClr val="A4A3A4"/>
          </p15:clr>
        </p15:guide>
        <p15:guide id="7" pos="1511">
          <p15:clr>
            <a:srgbClr val="A4A3A4"/>
          </p15:clr>
        </p15:guide>
        <p15:guide id="8" orient="horz" pos="918">
          <p15:clr>
            <a:srgbClr val="A4A3A4"/>
          </p15:clr>
        </p15:guide>
        <p15:guide id="9" pos="3733">
          <p15:clr>
            <a:srgbClr val="A4A3A4"/>
          </p15:clr>
        </p15:guide>
        <p15:guide id="10" pos="115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11" roundtripDataSignature="AMtx7mh8acTbqgpYc/BBMuDVSkLVwaBJ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66"/>
        <p:guide pos="13123"/>
        <p:guide pos="7813" orient="horz"/>
        <p:guide pos="12533"/>
        <p:guide pos="1871" orient="horz"/>
        <p:guide pos="2415" orient="horz"/>
        <p:guide pos="1511"/>
        <p:guide pos="918" orient="horz"/>
        <p:guide pos="3733"/>
        <p:guide pos="115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-regular.fntdata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Roboto-italic.fntdata"/><Relationship Id="rId108" Type="http://schemas.openxmlformats.org/officeDocument/2006/relationships/font" Target="fonts/Robot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customschemas.google.com/relationships/presentationmetadata" Target="meta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5" name="Google Shape;3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265dd6a32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9" name="Google Shape;1389;g1265dd6a32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35ed8c2c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1235ed8c2cb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3cb215ca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123cb215ca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58ba163c3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1258ba163c3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618edd8b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12618edd8b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6b2a2a9dc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126b2a2a9dc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6" name="Google Shape;60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3" name="Google Shape;63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트리맵</a:t>
            </a:r>
            <a:r>
              <a:rPr lang="en-US"/>
              <a:t>: not suggesting to use. Since it is not a clear way for presenting the distribution</a:t>
            </a:r>
            <a:endParaRPr/>
          </a:p>
        </p:txBody>
      </p:sp>
      <p:sp>
        <p:nvSpPr>
          <p:cNvPr id="672" name="Google Shape;672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9" name="Google Shape;68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Retail Analysis</a:t>
            </a:r>
            <a:endParaRPr/>
          </a:p>
        </p:txBody>
      </p:sp>
      <p:sp>
        <p:nvSpPr>
          <p:cNvPr id="702" name="Google Shape;70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" name="Google Shape;73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2" name="Google Shape;76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2" name="Google Shape;2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4" name="Google Shape;77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5" name="Google Shape;78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8" name="Google Shape;80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5" name="Google Shape;81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4fc46650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6" name="Google Shape;826;g124fc46650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1" name="Google Shape;86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1b3f2690e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7" name="Google Shape;877;g11b3f2690e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1b3f2690e2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1" name="Google Shape;891;g11b3f2690e2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b3f2690e2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6" name="Google Shape;906;g11b3f2690e2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1b3f2690e2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0" name="Google Shape;920;g11b3f2690e2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1b3f2690e2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1" name="Google Shape;931;g11b3f2690e2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1b3f2690e2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1" name="Google Shape;941;g11b3f2690e2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1b3f2690e2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1" name="Google Shape;951;g11b3f2690e2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26b2a2a9d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2" name="Google Shape;962;g126b2a2a9d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3" name="Google Shape;97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9" name="Google Shape;98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0" name="Google Shape;100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7" name="Google Shape;100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258ba163c3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9" name="Google Shape;1019;g1258ba163c3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4" name="Google Shape;104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6" name="Google Shape;1056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8" name="Google Shape;1068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25384ae79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9" name="Google Shape;1079;g125384ae79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1b3f2690e2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6" name="Google Shape;1086;g11b3f2690e2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6" name="Google Shape;109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25384ae79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7" name="Google Shape;1107;g125384ae79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7" name="Google Shape;111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3" name="Google Shape;2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" name="Google Shape;112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4" name="Google Shape;1144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4" name="Google Shape;116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1b67105b9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3" name="Google Shape;1183;g11b67105b9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258ba163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테마 지정도 가능</a:t>
            </a:r>
            <a:endParaRPr/>
          </a:p>
        </p:txBody>
      </p:sp>
      <p:sp>
        <p:nvSpPr>
          <p:cNvPr id="1199" name="Google Shape;1199;g1258ba163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58ba163c3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테마 지정도 가능</a:t>
            </a:r>
            <a:endParaRPr/>
          </a:p>
        </p:txBody>
      </p:sp>
      <p:sp>
        <p:nvSpPr>
          <p:cNvPr id="1220" name="Google Shape;1220;g1258ba163c3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258ba163c3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1" name="Google Shape;1231;g1258ba163c3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2618edd8bf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3" name="Google Shape;1243;g12618edd8bf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 Teams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55" name="Google Shape;125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6" name="Google Shape;1266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265dd6a32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000"/>
          </a:p>
        </p:txBody>
      </p:sp>
      <p:sp>
        <p:nvSpPr>
          <p:cNvPr id="1278" name="Google Shape;1278;g1265dd6a32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258ba163c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3" name="Google Shape;1293;g1258ba163c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4" name="Google Shape;1304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4" name="Google Shape;132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25384ae79d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1" name="Google Shape;1331;g125384ae79d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258ba163c3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1" name="Google Shape;1341;g1258ba163c3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0" name="Google Shape;1350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265dd6a32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1" name="Google Shape;1361;g1265dd6a32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8" name="Google Shape;1368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265dd6a32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0" name="Google Shape;1380;g1265dd6a32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2"/>
          <p:cNvSpPr txBox="1"/>
          <p:nvPr>
            <p:ph type="ctrTitle"/>
          </p:nvPr>
        </p:nvSpPr>
        <p:spPr>
          <a:xfrm>
            <a:off x="3047802" y="2244725"/>
            <a:ext cx="18286810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2"/>
          <p:cNvSpPr txBox="1"/>
          <p:nvPr>
            <p:ph idx="1" type="subTitle"/>
          </p:nvPr>
        </p:nvSpPr>
        <p:spPr>
          <a:xfrm>
            <a:off x="3047802" y="7204075"/>
            <a:ext cx="18286810" cy="331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3" name="Google Shape;23;p72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2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2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4"/>
          <p:cNvSpPr txBox="1"/>
          <p:nvPr>
            <p:ph type="title"/>
          </p:nvPr>
        </p:nvSpPr>
        <p:spPr>
          <a:xfrm rot="5400000">
            <a:off x="14265559" y="3913365"/>
            <a:ext cx="11623677" cy="52574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4"/>
          <p:cNvSpPr txBox="1"/>
          <p:nvPr>
            <p:ph idx="1" type="body"/>
          </p:nvPr>
        </p:nvSpPr>
        <p:spPr>
          <a:xfrm rot="5400000">
            <a:off x="3598253" y="-1191703"/>
            <a:ext cx="11623677" cy="1546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4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4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4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5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5"/>
          <p:cNvSpPr txBox="1"/>
          <p:nvPr>
            <p:ph idx="1" type="body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75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0" name="Google Shape;100;p75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1" name="Google Shape;101;p75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5"/>
          <p:cNvSpPr txBox="1"/>
          <p:nvPr>
            <p:ph type="ctrTitle"/>
          </p:nvPr>
        </p:nvSpPr>
        <p:spPr>
          <a:xfrm>
            <a:off x="3047802" y="2244725"/>
            <a:ext cx="18286810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5"/>
          <p:cNvSpPr txBox="1"/>
          <p:nvPr>
            <p:ph idx="1" type="subTitle"/>
          </p:nvPr>
        </p:nvSpPr>
        <p:spPr>
          <a:xfrm>
            <a:off x="3047802" y="7204075"/>
            <a:ext cx="18286810" cy="331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05" name="Google Shape;105;p85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6" name="Google Shape;106;p85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7" name="Google Shape;107;p85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6"/>
          <p:cNvSpPr txBox="1"/>
          <p:nvPr>
            <p:ph type="title"/>
          </p:nvPr>
        </p:nvSpPr>
        <p:spPr>
          <a:xfrm>
            <a:off x="1663593" y="3419481"/>
            <a:ext cx="21029831" cy="5705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6"/>
          <p:cNvSpPr txBox="1"/>
          <p:nvPr>
            <p:ph idx="1" type="body"/>
          </p:nvPr>
        </p:nvSpPr>
        <p:spPr>
          <a:xfrm>
            <a:off x="1663593" y="9178928"/>
            <a:ext cx="21029831" cy="3000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86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2" name="Google Shape;112;p86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3" name="Google Shape;113;p86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7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87"/>
          <p:cNvSpPr txBox="1"/>
          <p:nvPr>
            <p:ph idx="1" type="body"/>
          </p:nvPr>
        </p:nvSpPr>
        <p:spPr>
          <a:xfrm>
            <a:off x="1676291" y="3651251"/>
            <a:ext cx="10362526" cy="8702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87"/>
          <p:cNvSpPr txBox="1"/>
          <p:nvPr>
            <p:ph idx="2" type="body"/>
          </p:nvPr>
        </p:nvSpPr>
        <p:spPr>
          <a:xfrm>
            <a:off x="12343596" y="3651251"/>
            <a:ext cx="10362526" cy="8702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87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9" name="Google Shape;119;p87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0" name="Google Shape;120;p87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8"/>
          <p:cNvSpPr txBox="1"/>
          <p:nvPr>
            <p:ph type="title"/>
          </p:nvPr>
        </p:nvSpPr>
        <p:spPr>
          <a:xfrm>
            <a:off x="1679467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88"/>
          <p:cNvSpPr txBox="1"/>
          <p:nvPr>
            <p:ph idx="1" type="body"/>
          </p:nvPr>
        </p:nvSpPr>
        <p:spPr>
          <a:xfrm>
            <a:off x="1679469" y="3362325"/>
            <a:ext cx="10314902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24" name="Google Shape;124;p88"/>
          <p:cNvSpPr txBox="1"/>
          <p:nvPr>
            <p:ph idx="2" type="body"/>
          </p:nvPr>
        </p:nvSpPr>
        <p:spPr>
          <a:xfrm>
            <a:off x="1679469" y="5010153"/>
            <a:ext cx="10314902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88"/>
          <p:cNvSpPr txBox="1"/>
          <p:nvPr>
            <p:ph idx="3" type="body"/>
          </p:nvPr>
        </p:nvSpPr>
        <p:spPr>
          <a:xfrm>
            <a:off x="12343601" y="3362325"/>
            <a:ext cx="10365701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26" name="Google Shape;126;p88"/>
          <p:cNvSpPr txBox="1"/>
          <p:nvPr>
            <p:ph idx="4" type="body"/>
          </p:nvPr>
        </p:nvSpPr>
        <p:spPr>
          <a:xfrm>
            <a:off x="12343601" y="5010153"/>
            <a:ext cx="10365701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88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8" name="Google Shape;128;p88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9" name="Google Shape;129;p88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9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89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3" name="Google Shape;133;p89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4" name="Google Shape;134;p89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0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7" name="Google Shape;137;p90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8" name="Google Shape;138;p90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1"/>
          <p:cNvSpPr txBox="1"/>
          <p:nvPr>
            <p:ph type="title"/>
          </p:nvPr>
        </p:nvSpPr>
        <p:spPr>
          <a:xfrm>
            <a:off x="1679467" y="914400"/>
            <a:ext cx="786396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91"/>
          <p:cNvSpPr txBox="1"/>
          <p:nvPr>
            <p:ph idx="1" type="body"/>
          </p:nvPr>
        </p:nvSpPr>
        <p:spPr>
          <a:xfrm>
            <a:off x="10365701" y="1974855"/>
            <a:ext cx="12343597" cy="9747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indent="-584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indent="-533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482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142" name="Google Shape;142;p91"/>
          <p:cNvSpPr txBox="1"/>
          <p:nvPr>
            <p:ph idx="2" type="body"/>
          </p:nvPr>
        </p:nvSpPr>
        <p:spPr>
          <a:xfrm>
            <a:off x="1679467" y="4114801"/>
            <a:ext cx="7863963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91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4" name="Google Shape;144;p91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5" name="Google Shape;145;p91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2"/>
          <p:cNvSpPr txBox="1"/>
          <p:nvPr>
            <p:ph type="title"/>
          </p:nvPr>
        </p:nvSpPr>
        <p:spPr>
          <a:xfrm>
            <a:off x="1679467" y="914400"/>
            <a:ext cx="786396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92"/>
          <p:cNvSpPr/>
          <p:nvPr>
            <p:ph idx="2" type="pic"/>
          </p:nvPr>
        </p:nvSpPr>
        <p:spPr>
          <a:xfrm>
            <a:off x="10365701" y="1974855"/>
            <a:ext cx="12343597" cy="9747251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92"/>
          <p:cNvSpPr txBox="1"/>
          <p:nvPr>
            <p:ph idx="1" type="body"/>
          </p:nvPr>
        </p:nvSpPr>
        <p:spPr>
          <a:xfrm>
            <a:off x="1679467" y="4114801"/>
            <a:ext cx="7863963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50" name="Google Shape;150;p92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1" name="Google Shape;151;p92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2" name="Google Shape;152;p92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3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3"/>
          <p:cNvSpPr txBox="1"/>
          <p:nvPr>
            <p:ph idx="1" type="body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73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3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3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3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93"/>
          <p:cNvSpPr txBox="1"/>
          <p:nvPr>
            <p:ph idx="1" type="body"/>
          </p:nvPr>
        </p:nvSpPr>
        <p:spPr>
          <a:xfrm rot="5400000">
            <a:off x="7839868" y="-2512326"/>
            <a:ext cx="8702677" cy="21029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93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7" name="Google Shape;157;p93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8" name="Google Shape;158;p93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4"/>
          <p:cNvSpPr txBox="1"/>
          <p:nvPr>
            <p:ph type="title"/>
          </p:nvPr>
        </p:nvSpPr>
        <p:spPr>
          <a:xfrm rot="5400000">
            <a:off x="14265559" y="3913365"/>
            <a:ext cx="11623677" cy="52574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94"/>
          <p:cNvSpPr txBox="1"/>
          <p:nvPr>
            <p:ph idx="1" type="body"/>
          </p:nvPr>
        </p:nvSpPr>
        <p:spPr>
          <a:xfrm rot="5400000">
            <a:off x="3598253" y="-1191703"/>
            <a:ext cx="11623677" cy="1546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94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63" name="Google Shape;163;p94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64" name="Google Shape;164;p94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6"/>
          <p:cNvSpPr txBox="1"/>
          <p:nvPr>
            <p:ph type="title"/>
          </p:nvPr>
        </p:nvSpPr>
        <p:spPr>
          <a:xfrm>
            <a:off x="1663593" y="3419481"/>
            <a:ext cx="21029831" cy="5705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6"/>
          <p:cNvSpPr txBox="1"/>
          <p:nvPr>
            <p:ph idx="1" type="body"/>
          </p:nvPr>
        </p:nvSpPr>
        <p:spPr>
          <a:xfrm>
            <a:off x="1663593" y="9178928"/>
            <a:ext cx="21029831" cy="3000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76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6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6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7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7"/>
          <p:cNvSpPr txBox="1"/>
          <p:nvPr>
            <p:ph idx="1" type="body"/>
          </p:nvPr>
        </p:nvSpPr>
        <p:spPr>
          <a:xfrm>
            <a:off x="1676291" y="3651251"/>
            <a:ext cx="10362526" cy="8702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7"/>
          <p:cNvSpPr txBox="1"/>
          <p:nvPr>
            <p:ph idx="2" type="body"/>
          </p:nvPr>
        </p:nvSpPr>
        <p:spPr>
          <a:xfrm>
            <a:off x="12343596" y="3651251"/>
            <a:ext cx="10362526" cy="8702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7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7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7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8"/>
          <p:cNvSpPr txBox="1"/>
          <p:nvPr>
            <p:ph type="title"/>
          </p:nvPr>
        </p:nvSpPr>
        <p:spPr>
          <a:xfrm>
            <a:off x="1679467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8"/>
          <p:cNvSpPr txBox="1"/>
          <p:nvPr>
            <p:ph idx="1" type="body"/>
          </p:nvPr>
        </p:nvSpPr>
        <p:spPr>
          <a:xfrm>
            <a:off x="1679469" y="3362325"/>
            <a:ext cx="10314902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8" name="Google Shape;48;p78"/>
          <p:cNvSpPr txBox="1"/>
          <p:nvPr>
            <p:ph idx="2" type="body"/>
          </p:nvPr>
        </p:nvSpPr>
        <p:spPr>
          <a:xfrm>
            <a:off x="1679469" y="5010153"/>
            <a:ext cx="10314902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8"/>
          <p:cNvSpPr txBox="1"/>
          <p:nvPr>
            <p:ph idx="3" type="body"/>
          </p:nvPr>
        </p:nvSpPr>
        <p:spPr>
          <a:xfrm>
            <a:off x="12343601" y="3362325"/>
            <a:ext cx="10365701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50" name="Google Shape;50;p78"/>
          <p:cNvSpPr txBox="1"/>
          <p:nvPr>
            <p:ph idx="4" type="body"/>
          </p:nvPr>
        </p:nvSpPr>
        <p:spPr>
          <a:xfrm>
            <a:off x="12343601" y="5010153"/>
            <a:ext cx="10365701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8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8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8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9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9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9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9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1"/>
          <p:cNvSpPr txBox="1"/>
          <p:nvPr>
            <p:ph type="title"/>
          </p:nvPr>
        </p:nvSpPr>
        <p:spPr>
          <a:xfrm>
            <a:off x="1679467" y="914400"/>
            <a:ext cx="786396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1"/>
          <p:cNvSpPr txBox="1"/>
          <p:nvPr>
            <p:ph idx="1" type="body"/>
          </p:nvPr>
        </p:nvSpPr>
        <p:spPr>
          <a:xfrm>
            <a:off x="10365701" y="1974855"/>
            <a:ext cx="12343597" cy="9747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indent="-584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indent="-533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482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62" name="Google Shape;62;p81"/>
          <p:cNvSpPr txBox="1"/>
          <p:nvPr>
            <p:ph idx="2" type="body"/>
          </p:nvPr>
        </p:nvSpPr>
        <p:spPr>
          <a:xfrm>
            <a:off x="1679467" y="4114801"/>
            <a:ext cx="7863963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81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1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1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2"/>
          <p:cNvSpPr txBox="1"/>
          <p:nvPr>
            <p:ph type="title"/>
          </p:nvPr>
        </p:nvSpPr>
        <p:spPr>
          <a:xfrm>
            <a:off x="1679467" y="914400"/>
            <a:ext cx="786396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2"/>
          <p:cNvSpPr/>
          <p:nvPr>
            <p:ph idx="2" type="pic"/>
          </p:nvPr>
        </p:nvSpPr>
        <p:spPr>
          <a:xfrm>
            <a:off x="10365701" y="1974855"/>
            <a:ext cx="12343597" cy="9747251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82"/>
          <p:cNvSpPr txBox="1"/>
          <p:nvPr>
            <p:ph idx="1" type="body"/>
          </p:nvPr>
        </p:nvSpPr>
        <p:spPr>
          <a:xfrm>
            <a:off x="1679467" y="4114801"/>
            <a:ext cx="7863963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82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2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2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3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3"/>
          <p:cNvSpPr txBox="1"/>
          <p:nvPr>
            <p:ph idx="1" type="body"/>
          </p:nvPr>
        </p:nvSpPr>
        <p:spPr>
          <a:xfrm rot="5400000">
            <a:off x="7839868" y="-2512326"/>
            <a:ext cx="8702677" cy="21029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3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3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3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1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1"/>
          <p:cNvSpPr txBox="1"/>
          <p:nvPr>
            <p:ph idx="1" type="body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1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1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1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15" name="Google Shape;15;p71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16" name="Google Shape;16;p71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17" name="Google Shape;17;p71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18" name="Google Shape;18;p71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19" name="Google Shape;19;p71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4"/>
          <p:cNvSpPr txBox="1"/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74"/>
          <p:cNvSpPr txBox="1"/>
          <p:nvPr>
            <p:ph idx="1" type="body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74"/>
          <p:cNvSpPr txBox="1"/>
          <p:nvPr>
            <p:ph idx="10" type="dt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74"/>
          <p:cNvSpPr txBox="1"/>
          <p:nvPr>
            <p:ph idx="11" type="ftr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74"/>
          <p:cNvSpPr txBox="1"/>
          <p:nvPr>
            <p:ph idx="12" type="sldNum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91" name="Google Shape;91;p74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92" name="Google Shape;92;p74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93" name="Google Shape;93;p74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94" name="Google Shape;94;p74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{&quot;HashCode&quot;:-737422140,&quot;Placement&quot;:&quot;Footer&quot;,&quot;Top&quot;:1061.62036,&quot;Left&quot;:916.0778,&quot;SlideWidth&quot;:1919,&quot;SlideHeight&quot;:1080}" id="95" name="Google Shape;95;p74"/>
          <p:cNvSpPr txBox="1"/>
          <p:nvPr/>
        </p:nvSpPr>
        <p:spPr>
          <a:xfrm>
            <a:off x="11634188" y="13482579"/>
            <a:ext cx="1114038" cy="23342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C1 - Internal use</a:t>
            </a:r>
            <a:endParaRPr b="0" i="0" sz="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.png"/><Relationship Id="rId4" Type="http://schemas.openxmlformats.org/officeDocument/2006/relationships/image" Target="../media/image172.png"/><Relationship Id="rId10" Type="http://schemas.openxmlformats.org/officeDocument/2006/relationships/image" Target="../media/image174.png"/><Relationship Id="rId9" Type="http://schemas.openxmlformats.org/officeDocument/2006/relationships/hyperlink" Target="https://www.youtube.com/c/MSPowerBI/featured" TargetMode="External"/><Relationship Id="rId5" Type="http://schemas.openxmlformats.org/officeDocument/2006/relationships/hyperlink" Target="https://community.powerbi.com/t5/Get-Help-with-Power-BI/ct-p/PBI_GetHelp" TargetMode="External"/><Relationship Id="rId6" Type="http://schemas.openxmlformats.org/officeDocument/2006/relationships/hyperlink" Target="https://go.microsoft.com/fwlink/?linkid=843925" TargetMode="External"/><Relationship Id="rId7" Type="http://schemas.openxmlformats.org/officeDocument/2006/relationships/hyperlink" Target="https://community.powerbi.com/t5/Data-Stories-Gallery/bd-p/DataStoriesGallery?sortby=kudos" TargetMode="External"/><Relationship Id="rId8" Type="http://schemas.openxmlformats.org/officeDocument/2006/relationships/hyperlink" Target="https://community.powerbi.com/t5/Events/ct-p/Event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ncv.kdca.go.kr/mainStatus.es?mid=a1170200000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5" Type="http://schemas.openxmlformats.org/officeDocument/2006/relationships/image" Target="../media/image51.png"/><Relationship Id="rId6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55.png"/><Relationship Id="rId5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62.png"/><Relationship Id="rId5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Relationship Id="rId6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69.png"/><Relationship Id="rId5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60.png"/><Relationship Id="rId5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openxmlformats.org/officeDocument/2006/relationships/image" Target="../media/image73.png"/><Relationship Id="rId5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7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image" Target="../media/image78.png"/><Relationship Id="rId5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9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90.png"/><Relationship Id="rId5" Type="http://schemas.openxmlformats.org/officeDocument/2006/relationships/image" Target="../media/image8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Relationship Id="rId4" Type="http://schemas.openxmlformats.org/officeDocument/2006/relationships/hyperlink" Target="https://app.powerbi.com/learn" TargetMode="External"/><Relationship Id="rId5" Type="http://schemas.openxmlformats.org/officeDocument/2006/relationships/image" Target="../media/image8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Relationship Id="rId4" Type="http://schemas.openxmlformats.org/officeDocument/2006/relationships/hyperlink" Target="https://go.microsoft.com/fwlink/?linkid=843925" TargetMode="External"/><Relationship Id="rId5" Type="http://schemas.openxmlformats.org/officeDocument/2006/relationships/image" Target="../media/image10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Relationship Id="rId4" Type="http://schemas.openxmlformats.org/officeDocument/2006/relationships/image" Target="../media/image133.png"/><Relationship Id="rId5" Type="http://schemas.openxmlformats.org/officeDocument/2006/relationships/image" Target="../media/image8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10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Relationship Id="rId4" Type="http://schemas.openxmlformats.org/officeDocument/2006/relationships/image" Target="../media/image93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Relationship Id="rId7" Type="http://schemas.openxmlformats.org/officeDocument/2006/relationships/image" Target="../media/image1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Relationship Id="rId4" Type="http://schemas.openxmlformats.org/officeDocument/2006/relationships/image" Target="../media/image104.png"/><Relationship Id="rId5" Type="http://schemas.openxmlformats.org/officeDocument/2006/relationships/image" Target="../media/image91.png"/><Relationship Id="rId6" Type="http://schemas.openxmlformats.org/officeDocument/2006/relationships/image" Target="../media/image9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powerbi.microsoft.com/ko-kr/getting-started-with-power-bi/" TargetMode="External"/><Relationship Id="rId5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94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10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image" Target="../media/image10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image" Target="../media/image11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Relationship Id="rId4" Type="http://schemas.openxmlformats.org/officeDocument/2006/relationships/image" Target="../media/image11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Relationship Id="rId4" Type="http://schemas.openxmlformats.org/officeDocument/2006/relationships/image" Target="../media/image110.png"/><Relationship Id="rId5" Type="http://schemas.openxmlformats.org/officeDocument/2006/relationships/image" Target="../media/image1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.png"/><Relationship Id="rId4" Type="http://schemas.openxmlformats.org/officeDocument/2006/relationships/image" Target="../media/image109.png"/><Relationship Id="rId5" Type="http://schemas.openxmlformats.org/officeDocument/2006/relationships/image" Target="../media/image1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Relationship Id="rId4" Type="http://schemas.openxmlformats.org/officeDocument/2006/relationships/image" Target="../media/image121.png"/><Relationship Id="rId5" Type="http://schemas.openxmlformats.org/officeDocument/2006/relationships/image" Target="../media/image136.png"/><Relationship Id="rId6" Type="http://schemas.openxmlformats.org/officeDocument/2006/relationships/image" Target="../media/image1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png"/><Relationship Id="rId4" Type="http://schemas.openxmlformats.org/officeDocument/2006/relationships/image" Target="../media/image1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.png"/><Relationship Id="rId4" Type="http://schemas.openxmlformats.org/officeDocument/2006/relationships/image" Target="../media/image115.png"/><Relationship Id="rId11" Type="http://schemas.openxmlformats.org/officeDocument/2006/relationships/image" Target="../media/image140.png"/><Relationship Id="rId10" Type="http://schemas.openxmlformats.org/officeDocument/2006/relationships/image" Target="../media/image128.png"/><Relationship Id="rId9" Type="http://schemas.openxmlformats.org/officeDocument/2006/relationships/image" Target="../media/image137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3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.png"/><Relationship Id="rId4" Type="http://schemas.openxmlformats.org/officeDocument/2006/relationships/image" Target="../media/image139.png"/><Relationship Id="rId5" Type="http://schemas.openxmlformats.org/officeDocument/2006/relationships/image" Target="../media/image1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.png"/><Relationship Id="rId4" Type="http://schemas.openxmlformats.org/officeDocument/2006/relationships/image" Target="../media/image127.png"/><Relationship Id="rId5" Type="http://schemas.openxmlformats.org/officeDocument/2006/relationships/image" Target="../media/image12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Relationship Id="rId4" Type="http://schemas.openxmlformats.org/officeDocument/2006/relationships/image" Target="../media/image13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.png"/><Relationship Id="rId4" Type="http://schemas.openxmlformats.org/officeDocument/2006/relationships/image" Target="../media/image13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.png"/><Relationship Id="rId4" Type="http://schemas.openxmlformats.org/officeDocument/2006/relationships/image" Target="../media/image135.png"/><Relationship Id="rId5" Type="http://schemas.openxmlformats.org/officeDocument/2006/relationships/image" Target="../media/image15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.png"/><Relationship Id="rId4" Type="http://schemas.openxmlformats.org/officeDocument/2006/relationships/image" Target="../media/image14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Relationship Id="rId4" Type="http://schemas.openxmlformats.org/officeDocument/2006/relationships/image" Target="../media/image1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Relationship Id="rId4" Type="http://schemas.openxmlformats.org/officeDocument/2006/relationships/image" Target="../media/image142.png"/><Relationship Id="rId5" Type="http://schemas.openxmlformats.org/officeDocument/2006/relationships/image" Target="../media/image141.png"/><Relationship Id="rId6" Type="http://schemas.openxmlformats.org/officeDocument/2006/relationships/image" Target="../media/image144.png"/><Relationship Id="rId7" Type="http://schemas.openxmlformats.org/officeDocument/2006/relationships/image" Target="../media/image115.png"/><Relationship Id="rId8" Type="http://schemas.openxmlformats.org/officeDocument/2006/relationships/image" Target="../media/image14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.png"/><Relationship Id="rId4" Type="http://schemas.openxmlformats.org/officeDocument/2006/relationships/image" Target="../media/image146.png"/><Relationship Id="rId5" Type="http://schemas.openxmlformats.org/officeDocument/2006/relationships/image" Target="../media/image156.png"/><Relationship Id="rId6" Type="http://schemas.openxmlformats.org/officeDocument/2006/relationships/image" Target="../media/image148.png"/><Relationship Id="rId7" Type="http://schemas.openxmlformats.org/officeDocument/2006/relationships/image" Target="../media/image15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.png"/><Relationship Id="rId4" Type="http://schemas.openxmlformats.org/officeDocument/2006/relationships/image" Target="../media/image153.png"/><Relationship Id="rId5" Type="http://schemas.openxmlformats.org/officeDocument/2006/relationships/image" Target="../media/image165.png"/><Relationship Id="rId6" Type="http://schemas.openxmlformats.org/officeDocument/2006/relationships/image" Target="../media/image152.png"/><Relationship Id="rId7" Type="http://schemas.openxmlformats.org/officeDocument/2006/relationships/image" Target="../media/image150.png"/><Relationship Id="rId8" Type="http://schemas.openxmlformats.org/officeDocument/2006/relationships/image" Target="../media/image11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.png"/><Relationship Id="rId4" Type="http://schemas.openxmlformats.org/officeDocument/2006/relationships/image" Target="../media/image14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.png"/><Relationship Id="rId4" Type="http://schemas.openxmlformats.org/officeDocument/2006/relationships/image" Target="../media/image15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.png"/><Relationship Id="rId4" Type="http://schemas.openxmlformats.org/officeDocument/2006/relationships/image" Target="../media/image161.png"/><Relationship Id="rId5" Type="http://schemas.openxmlformats.org/officeDocument/2006/relationships/image" Target="../media/image15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.png"/><Relationship Id="rId4" Type="http://schemas.openxmlformats.org/officeDocument/2006/relationships/image" Target="../media/image1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.png"/><Relationship Id="rId4" Type="http://schemas.openxmlformats.org/officeDocument/2006/relationships/hyperlink" Target="about:blank" TargetMode="External"/><Relationship Id="rId5" Type="http://schemas.openxmlformats.org/officeDocument/2006/relationships/image" Target="../media/image175.png"/><Relationship Id="rId6" Type="http://schemas.openxmlformats.org/officeDocument/2006/relationships/image" Target="../media/image17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.png"/><Relationship Id="rId4" Type="http://schemas.openxmlformats.org/officeDocument/2006/relationships/image" Target="../media/image166.png"/><Relationship Id="rId5" Type="http://schemas.openxmlformats.org/officeDocument/2006/relationships/image" Target="../media/image16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.png"/><Relationship Id="rId4" Type="http://schemas.openxmlformats.org/officeDocument/2006/relationships/image" Target="../media/image163.png"/><Relationship Id="rId5" Type="http://schemas.openxmlformats.org/officeDocument/2006/relationships/image" Target="../media/image16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7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.png"/><Relationship Id="rId4" Type="http://schemas.openxmlformats.org/officeDocument/2006/relationships/image" Target="../media/image16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.png"/><Relationship Id="rId4" Type="http://schemas.openxmlformats.org/officeDocument/2006/relationships/image" Target="../media/image16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.png"/><Relationship Id="rId4" Type="http://schemas.openxmlformats.org/officeDocument/2006/relationships/image" Target="../media/image17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/>
        </p:nvSpPr>
        <p:spPr>
          <a:xfrm>
            <a:off x="14973303" y="2209800"/>
            <a:ext cx="184731" cy="19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1535535" y="4595664"/>
            <a:ext cx="10160000" cy="471924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안녕하세요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 강사 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남궁지수입니다.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"/>
          <p:cNvSpPr/>
          <p:nvPr/>
        </p:nvSpPr>
        <p:spPr>
          <a:xfrm>
            <a:off x="1532954" y="9590756"/>
            <a:ext cx="5453062" cy="271869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Chapter1  |   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시각화와 Power BI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Chapter3 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Power Query Editor로 데이터 클렌징하기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Chapter5  |   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Chapter7  |   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BI의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Chapter9  |   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"/>
          <p:cNvSpPr/>
          <p:nvPr/>
        </p:nvSpPr>
        <p:spPr>
          <a:xfrm>
            <a:off x="7243974" y="9590756"/>
            <a:ext cx="5080000" cy="271869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Chapter2  |   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분석을 위한 데이터 준비하기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Chapter4  |   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모델링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Chapter6  |   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Chapter8  |   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Service에서 협업하기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Chapter10  |    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장단점 및 마무리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, 표지판이(가) 표시된 사진&#10;&#10;자동 생성된 설명" id="174" name="Google Shape;17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3525" y="3833813"/>
            <a:ext cx="3025521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"/>
          <p:cNvSpPr/>
          <p:nvPr/>
        </p:nvSpPr>
        <p:spPr>
          <a:xfrm>
            <a:off x="1524000" y="1944835"/>
            <a:ext cx="899727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Service 둘러보기 - 컨텐츠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7970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1" i="0" sz="5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797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시각화와 Power BI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2545763" y="7518612"/>
            <a:ext cx="4299369" cy="4095177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보고서와 대시보드를 빌드하는 데 사용하는 데이터 컬렉션</a:t>
            </a:r>
            <a:endParaRPr b="0" i="0" sz="3200" u="none" cap="none" strike="noStrike">
              <a:solidFill>
                <a:srgbClr val="7391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7716124" y="7518612"/>
            <a:ext cx="4299369" cy="4095177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시각적 개체, 텍스트 및 그래픽으로 구성된 여러 페이지의 모음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12888063" y="7518611"/>
            <a:ext cx="4299369" cy="4095177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시각적 개체, 텍스트 및 그래픽 타일이 있는 단일 화면.  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하나 이상의 보고서와 데이터 세트에서 가져옴.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18051716" y="7518611"/>
            <a:ext cx="4299369" cy="4005676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대시보드, 보고서 및 데이터 세트를 함께 번들로 묶고 공유하는 방법</a:t>
            </a:r>
            <a:endParaRPr b="1" i="1" sz="3200" u="none" cap="none" strike="noStrike">
              <a:solidFill>
                <a:srgbClr val="7391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&#10;&#10;Description automatically generated" id="315" name="Google Shape;3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6569" y="4763099"/>
            <a:ext cx="1662483" cy="1661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16" name="Google Shape;31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1215" y="4764535"/>
            <a:ext cx="1669139" cy="165853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0"/>
          <p:cNvSpPr txBox="1"/>
          <p:nvPr/>
        </p:nvSpPr>
        <p:spPr>
          <a:xfrm>
            <a:off x="3319048" y="6607025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8488835" y="6607025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"/>
          <p:cNvSpPr txBox="1"/>
          <p:nvPr/>
        </p:nvSpPr>
        <p:spPr>
          <a:xfrm>
            <a:off x="13677658" y="6607025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 txBox="1"/>
          <p:nvPr/>
        </p:nvSpPr>
        <p:spPr>
          <a:xfrm>
            <a:off x="18818408" y="6607025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&#10;&#10;Description automatically generated" id="321" name="Google Shape;32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06274" y="4763634"/>
            <a:ext cx="1642348" cy="1660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22" name="Google Shape;32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55911" y="4763634"/>
            <a:ext cx="1642348" cy="166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265dd6a323_0_6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g1265dd6a323_0_6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BI 장단점 및 마무리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g1265dd6a323_0_6"/>
          <p:cNvSpPr/>
          <p:nvPr/>
        </p:nvSpPr>
        <p:spPr>
          <a:xfrm>
            <a:off x="1606030" y="1959468"/>
            <a:ext cx="444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스터디 리소스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g1265dd6a323_0_6"/>
          <p:cNvSpPr txBox="1"/>
          <p:nvPr/>
        </p:nvSpPr>
        <p:spPr>
          <a:xfrm>
            <a:off x="6263875" y="10430525"/>
            <a:ext cx="3494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문서로 된 Power BI 설명서. 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역할에 따라 나뉘어져 있으며, 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검색에 용이.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g1265dd6a323_0_6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6" name="Google Shape;1396;g1265dd6a323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7937" y="4868475"/>
            <a:ext cx="5846582" cy="317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g1265dd6a323_0_6"/>
          <p:cNvSpPr txBox="1"/>
          <p:nvPr/>
        </p:nvSpPr>
        <p:spPr>
          <a:xfrm>
            <a:off x="2095500" y="3345600"/>
            <a:ext cx="20833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Microsoft에서 제공하는 공식 Learning 자료를 활용할 것을 추천.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Serivce의 Learn탭 참조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g1265dd6a323_0_6"/>
          <p:cNvSpPr/>
          <p:nvPr/>
        </p:nvSpPr>
        <p:spPr>
          <a:xfrm>
            <a:off x="2398700" y="8396550"/>
            <a:ext cx="3245400" cy="1908600"/>
          </a:xfrm>
          <a:prstGeom prst="roundRect">
            <a:avLst>
              <a:gd fmla="val 119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32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Power BI Learning Path</a:t>
            </a:r>
            <a:endParaRPr b="1" i="0" sz="3200" u="none" cap="none" strike="noStrike">
              <a:solidFill>
                <a:srgbClr val="739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g1265dd6a323_0_6"/>
          <p:cNvSpPr/>
          <p:nvPr/>
        </p:nvSpPr>
        <p:spPr>
          <a:xfrm>
            <a:off x="6263925" y="8396550"/>
            <a:ext cx="3494700" cy="1874100"/>
          </a:xfrm>
          <a:prstGeom prst="roundRect">
            <a:avLst>
              <a:gd fmla="val 119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32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Power BI Docs</a:t>
            </a:r>
            <a:endParaRPr b="1" i="0" sz="3200" u="none" cap="none" strike="noStrike">
              <a:solidFill>
                <a:srgbClr val="739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g1265dd6a323_0_6"/>
          <p:cNvSpPr/>
          <p:nvPr/>
        </p:nvSpPr>
        <p:spPr>
          <a:xfrm>
            <a:off x="10378450" y="8340425"/>
            <a:ext cx="3494700" cy="1839300"/>
          </a:xfrm>
          <a:prstGeom prst="roundRect">
            <a:avLst>
              <a:gd fmla="val 119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32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Power BI Community</a:t>
            </a:r>
            <a:endParaRPr b="1" i="0" sz="3200" u="none" cap="none" strike="noStrike">
              <a:solidFill>
                <a:srgbClr val="739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1265dd6a323_0_6"/>
          <p:cNvSpPr txBox="1"/>
          <p:nvPr/>
        </p:nvSpPr>
        <p:spPr>
          <a:xfrm>
            <a:off x="10357025" y="10476750"/>
            <a:ext cx="3494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질문 및 답변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Gallery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Webinar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g1265dd6a323_0_6"/>
          <p:cNvSpPr txBox="1"/>
          <p:nvPr/>
        </p:nvSpPr>
        <p:spPr>
          <a:xfrm>
            <a:off x="15421450" y="8396550"/>
            <a:ext cx="5157600" cy="11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3200" u="sng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 Power BI - YouTube</a:t>
            </a:r>
            <a:endParaRPr b="1" i="0" sz="3200" u="sng" cap="none" strike="noStrike">
              <a:solidFill>
                <a:srgbClr val="739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3" name="Google Shape;1403;g1265dd6a323_0_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345699" y="4851150"/>
            <a:ext cx="5157602" cy="31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2413000" y="3689648"/>
            <a:ext cx="17526000" cy="153375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분석을 위한 데이터 준비하기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2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분석을 위한 데이터 준비하기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2"/>
          <p:cNvPicPr preferRelativeResize="0"/>
          <p:nvPr/>
        </p:nvPicPr>
        <p:blipFill rotWithShape="1">
          <a:blip r:embed="rId4">
            <a:alphaModFix/>
          </a:blip>
          <a:srcRect b="117" l="105" r="408" t="120"/>
          <a:stretch/>
        </p:blipFill>
        <p:spPr>
          <a:xfrm>
            <a:off x="5766588" y="5588900"/>
            <a:ext cx="12849227" cy="70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"/>
          <p:cNvSpPr/>
          <p:nvPr/>
        </p:nvSpPr>
        <p:spPr>
          <a:xfrm>
            <a:off x="1606030" y="1959468"/>
            <a:ext cx="444500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연결하기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2"/>
          <p:cNvSpPr txBox="1"/>
          <p:nvPr/>
        </p:nvSpPr>
        <p:spPr>
          <a:xfrm>
            <a:off x="2038078" y="3578060"/>
            <a:ext cx="18434100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BI는 Excel, CSV를 비롯하여 Python, Web, Database 등 다양한 데이터 소스들을 지원.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데이터를 로드하기 전 미리보기를 제공하므로, 필요한 데이터만 선택하여 로드할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2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3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분석을 위한 데이터 준비하기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1606030" y="1959468"/>
            <a:ext cx="444500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연결하기 - Web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 txBox="1"/>
          <p:nvPr/>
        </p:nvSpPr>
        <p:spPr>
          <a:xfrm>
            <a:off x="2038078" y="3578060"/>
            <a:ext cx="18434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Web 상의 데이터를 Power BI에 연결시켜 실시간 데이터를 받아볼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예제) 백신 접종현황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https://ncv.kdca.go.kr/mainStatus.es?mid=a11702000000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1235ed8c2c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09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235ed8c2cb_0_3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1235ed8c2cb_0_3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분석을 위한 데이터 준비하기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235ed8c2cb_0_3"/>
          <p:cNvSpPr/>
          <p:nvPr/>
        </p:nvSpPr>
        <p:spPr>
          <a:xfrm>
            <a:off x="1606023" y="1959474"/>
            <a:ext cx="6082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연결하기 - Python Script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235ed8c2cb_0_3"/>
          <p:cNvSpPr txBox="1"/>
          <p:nvPr/>
        </p:nvSpPr>
        <p:spPr>
          <a:xfrm>
            <a:off x="2011303" y="3444110"/>
            <a:ext cx="18434100" cy="3046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Python Script를 실행하고 Power BI Desktop으로 데이터셋을 불러오는 것도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다만 이를 위해서는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노트북/컴퓨터에 Python이 설치되어 있어야 하고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pandas와 matplotlib 패키지 설치가 필요함.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1235ed8c2cb_0_3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g1235ed8c2c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6050" y="7149000"/>
            <a:ext cx="8515350" cy="49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235ed8c2cb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3175" y="7220415"/>
            <a:ext cx="6082501" cy="577558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235ed8c2cb_0_3"/>
          <p:cNvSpPr txBox="1"/>
          <p:nvPr/>
        </p:nvSpPr>
        <p:spPr>
          <a:xfrm>
            <a:off x="2011300" y="6394425"/>
            <a:ext cx="98832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설정: 파일&gt;옵션 및 설정&gt;옵션&gt;Python 스크립팅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235ed8c2cb_0_3"/>
          <p:cNvSpPr txBox="1"/>
          <p:nvPr/>
        </p:nvSpPr>
        <p:spPr>
          <a:xfrm>
            <a:off x="12854200" y="6394413"/>
            <a:ext cx="98832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불러오기: Python Script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분석을 위한 데이터 준비하기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1606030" y="1959468"/>
            <a:ext cx="5634819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원본 변경하기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4"/>
          <p:cNvSpPr txBox="1"/>
          <p:nvPr/>
        </p:nvSpPr>
        <p:spPr>
          <a:xfrm>
            <a:off x="2038078" y="3578060"/>
            <a:ext cx="184340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변환 &gt; 데이터  원본설정 &gt; 원본 변경 에서 원본데이터 변경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4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&#10;&#10;Description automatically generated" id="372" name="Google Shape;3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4383" y="4523929"/>
            <a:ext cx="11852019" cy="774180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4"/>
          <p:cNvSpPr/>
          <p:nvPr/>
        </p:nvSpPr>
        <p:spPr>
          <a:xfrm>
            <a:off x="9780571" y="4748484"/>
            <a:ext cx="906108" cy="90610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ED234B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4"/>
          <p:cNvSpPr/>
          <p:nvPr/>
        </p:nvSpPr>
        <p:spPr>
          <a:xfrm>
            <a:off x="8504746" y="10433872"/>
            <a:ext cx="1350070" cy="746207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ED234B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"/>
          <p:cNvSpPr/>
          <p:nvPr/>
        </p:nvSpPr>
        <p:spPr>
          <a:xfrm>
            <a:off x="2413000" y="3630013"/>
            <a:ext cx="17526000" cy="262636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Query Editor로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클렌징하기</a:t>
            </a:r>
            <a:endParaRPr b="1" i="0" sz="7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5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"/>
          <p:cNvSpPr/>
          <p:nvPr/>
        </p:nvSpPr>
        <p:spPr>
          <a:xfrm>
            <a:off x="1554301" y="1959468"/>
            <a:ext cx="865098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미리보기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6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6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390" name="Google Shape;3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635" y="7415507"/>
            <a:ext cx="8291676" cy="34147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391" name="Google Shape;39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7305" y="7369315"/>
            <a:ext cx="8291676" cy="56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6"/>
          <p:cNvSpPr txBox="1"/>
          <p:nvPr/>
        </p:nvSpPr>
        <p:spPr>
          <a:xfrm>
            <a:off x="2038078" y="3578060"/>
            <a:ext cx="18434048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'보기' - '데이터 미리보기' 항목에서 각 열의 정보를 미리 볼 수 있도록 설정 가능. (Max 1000rows)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Column distribution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 열의 데이터 분포를 나타냄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Column Quality: 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각 열의 데이터에 유효 데이터, 에러, 빈 항목이 얼마나 있는지 나타냄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Column Profile: 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 하단에 선택한 열의 데이터 분포와, 최대값, 최소값, 평균값 등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7"/>
          <p:cNvSpPr/>
          <p:nvPr/>
        </p:nvSpPr>
        <p:spPr>
          <a:xfrm>
            <a:off x="1916143" y="3494258"/>
            <a:ext cx="20596618" cy="1721421"/>
          </a:xfrm>
          <a:prstGeom prst="roundRect">
            <a:avLst>
              <a:gd fmla="val 16366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 데이터 헤더 설정하기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'변환' &gt; '첫 행을 머릿글로 사용'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7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변환하기(1) - 데이터 헤더, 데이터 포맷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7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7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402" name="Google Shape;4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2503" y="5200202"/>
            <a:ext cx="16593537" cy="1929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403" name="Google Shape;40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9054" y="8705016"/>
            <a:ext cx="16415953" cy="21512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7"/>
          <p:cNvSpPr/>
          <p:nvPr/>
        </p:nvSpPr>
        <p:spPr>
          <a:xfrm>
            <a:off x="11860098" y="7345972"/>
            <a:ext cx="675047" cy="97717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변환하기(1) - 데이터 헤더, 데이터 포맷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8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8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8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8"/>
          <p:cNvSpPr/>
          <p:nvPr/>
        </p:nvSpPr>
        <p:spPr>
          <a:xfrm>
            <a:off x="2059178" y="3565324"/>
            <a:ext cx="20507827" cy="3881691"/>
          </a:xfrm>
          <a:prstGeom prst="roundRect">
            <a:avLst>
              <a:gd fmla="val 16366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포맷 변경하기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필드에 맞는 형식을 지정해주어야 함. ex) 날짜, 문자, 정수, 십진수 등.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Query Editor에서 데이터 포맷만 지정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상세 서식은 열도구에서 설정할 수 있음. ex) 백분율, 소수점, 쉼표 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414" name="Google Shape;41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068" y="7447015"/>
            <a:ext cx="7980667" cy="4881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able&#10;&#10;Description automatically generated" id="415" name="Google Shape;41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18730" y="7357068"/>
            <a:ext cx="7376878" cy="2011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416" name="Google Shape;41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18730" y="9854281"/>
            <a:ext cx="7376878" cy="244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"/>
          <p:cNvSpPr/>
          <p:nvPr/>
        </p:nvSpPr>
        <p:spPr>
          <a:xfrm>
            <a:off x="2413000" y="3689648"/>
            <a:ext cx="17526000" cy="153375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시각화와 Power BI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9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변환하기(2) - 행•열 제거, 필터, 값 바꾸기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9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9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9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9"/>
          <p:cNvSpPr txBox="1"/>
          <p:nvPr/>
        </p:nvSpPr>
        <p:spPr>
          <a:xfrm>
            <a:off x="2398725" y="5456250"/>
            <a:ext cx="17497500" cy="6247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행•열 제거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시각화에 불필요한 행과 열을 제거할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각 필드 필터링을 통해 시각화에 사용할 데이터 행을 선택할 수 있음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값 바꾸기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각 필드 단위로 값 바꾸기 가능.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9"/>
          <p:cNvSpPr txBox="1"/>
          <p:nvPr/>
        </p:nvSpPr>
        <p:spPr>
          <a:xfrm>
            <a:off x="2203694" y="3571646"/>
            <a:ext cx="180789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원본 데이터 변경 없이 아래 작업들을 통하여 데이터 시각화에 필요한 데이터만 로드할 수 있음 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application&#10;&#10;Description automatically generated" id="427" name="Google Shape;4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76931" y="5456262"/>
            <a:ext cx="3693520" cy="190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변환하기(3) - 피벗 열/ 열 피벗 해제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0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0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 txBox="1"/>
          <p:nvPr/>
        </p:nvSpPr>
        <p:spPr>
          <a:xfrm>
            <a:off x="2093966" y="3493408"/>
            <a:ext cx="18078900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원본데이터가 피벗테이블 형식 등 raw데이터의 형태가 아닐 경우 시각화가 어려움.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이 때 열 피벗 해제 기능을 활용하여 raw 데이터 형태로 변경이 가능함. 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9315" y="5926959"/>
            <a:ext cx="9525067" cy="54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38782" y="5926959"/>
            <a:ext cx="5734084" cy="676214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0"/>
          <p:cNvSpPr/>
          <p:nvPr/>
        </p:nvSpPr>
        <p:spPr>
          <a:xfrm rot="-5400000">
            <a:off x="12908361" y="7806647"/>
            <a:ext cx="675047" cy="97717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변환하기(4) - 열 분할, 데이터 추출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1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1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1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1"/>
          <p:cNvSpPr txBox="1"/>
          <p:nvPr/>
        </p:nvSpPr>
        <p:spPr>
          <a:xfrm>
            <a:off x="2081841" y="3356850"/>
            <a:ext cx="19218300" cy="45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열 분할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엑셀의 텍스트 나누기와 유사한 기능으로 데이터 필드를 문자 수, 구분 기호 등에 따라 새로운 칼럼으로 구분하는 기능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엑셀과 달리 우측 칼럼이 자동으로 옆으로 이동함.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추출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칼럼 데이터 중 일부만 추출할 때 사용하는 기능으로, 길이, 구분 기호 등을 기준으로 원하는 데이터만 추출할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5608" y="8087437"/>
            <a:ext cx="44672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6629" y="8101354"/>
            <a:ext cx="24765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1"/>
          <p:cNvSpPr/>
          <p:nvPr/>
        </p:nvSpPr>
        <p:spPr>
          <a:xfrm rot="-5400000">
            <a:off x="10454682" y="9438119"/>
            <a:ext cx="675047" cy="97717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변환하기(5) - Transformation Steps (적용된 단계)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2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2"/>
          <p:cNvSpPr txBox="1"/>
          <p:nvPr/>
        </p:nvSpPr>
        <p:spPr>
          <a:xfrm>
            <a:off x="2039102" y="3222723"/>
            <a:ext cx="18626338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Query Editor에서 작업한 내용들은 우측 '적용된 단계' 패널에 로그가 기록됨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34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보기: 각 단계를 클릭하면 해당 작업이 적용된 단계로 돌아갈 수 있고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34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편집: 단계별로 오른 쪽 톱니바퀴를 클릭하면 단계별 작업 내용을 편집할 수도 있음.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34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삭제: 작업 단계의 삭제도 가능한데, 중간 단계를 삭제할 경우 뒷 단계 작업 내용에 영향을 줄 수 있음을 주의 할 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461" name="Google Shape;4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4745" y="7113704"/>
            <a:ext cx="14604586" cy="565368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2"/>
          <p:cNvSpPr/>
          <p:nvPr/>
        </p:nvSpPr>
        <p:spPr>
          <a:xfrm>
            <a:off x="15498806" y="8479520"/>
            <a:ext cx="3321263" cy="472597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ED234B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3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통합하기(1) – Append (쿼리 추가)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3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3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3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3"/>
          <p:cNvSpPr txBox="1"/>
          <p:nvPr/>
        </p:nvSpPr>
        <p:spPr>
          <a:xfrm>
            <a:off x="2038700" y="3415719"/>
            <a:ext cx="18789300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두 개 이상의 데이터 셋을 하나의 데이터셋으로 종으로(Vertically) 이어 붙일 때 활용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즉, 추가하고자 하는 행이 있을 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이어붙이는 데이터 셋들의 칼럼 수나 칼럼명이 동일할 필요는 없으나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칼럼명이 동일하지 않을 경우 다른 데이터 필드로 인식해서 동일한 칼럼으로 통합되지 않음을 주의.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3"/>
          <p:cNvSpPr/>
          <p:nvPr/>
        </p:nvSpPr>
        <p:spPr>
          <a:xfrm rot="-5400000">
            <a:off x="11815582" y="9274900"/>
            <a:ext cx="675047" cy="97717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23"/>
          <p:cNvPicPr preferRelativeResize="0"/>
          <p:nvPr/>
        </p:nvPicPr>
        <p:blipFill rotWithShape="1">
          <a:blip r:embed="rId4">
            <a:alphaModFix/>
          </a:blip>
          <a:srcRect b="48729" l="0" r="0" t="0"/>
          <a:stretch/>
        </p:blipFill>
        <p:spPr>
          <a:xfrm>
            <a:off x="3977340" y="7109214"/>
            <a:ext cx="6029325" cy="17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3"/>
          <p:cNvPicPr preferRelativeResize="0"/>
          <p:nvPr/>
        </p:nvPicPr>
        <p:blipFill rotWithShape="1">
          <a:blip r:embed="rId5">
            <a:alphaModFix/>
          </a:blip>
          <a:srcRect b="43883" l="472" r="-469" t="0"/>
          <a:stretch/>
        </p:blipFill>
        <p:spPr>
          <a:xfrm>
            <a:off x="3963053" y="10535674"/>
            <a:ext cx="6057900" cy="17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74585" y="7444150"/>
            <a:ext cx="6029325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3"/>
          <p:cNvSpPr/>
          <p:nvPr/>
        </p:nvSpPr>
        <p:spPr>
          <a:xfrm>
            <a:off x="6814477" y="9217324"/>
            <a:ext cx="824753" cy="824753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통합하기(2) – Merge (쿼리 병합)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4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4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4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4"/>
          <p:cNvSpPr txBox="1"/>
          <p:nvPr/>
        </p:nvSpPr>
        <p:spPr>
          <a:xfrm>
            <a:off x="2043477" y="3567673"/>
            <a:ext cx="18789300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셋을 횡으로(Horizontally) 통합할 때 활용. (추가하고자 하는 열이 있을 때)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쿼리 병합에 기준이 되는 데이터 필드가 필요하며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조인의 종류를 선택할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Left Join/ Right Join/ Outer Join/ Inner Join 등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8703" y="7694911"/>
            <a:ext cx="42862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94832" y="7694911"/>
            <a:ext cx="291465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60525" y="7793677"/>
            <a:ext cx="6467475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4"/>
          <p:cNvSpPr/>
          <p:nvPr/>
        </p:nvSpPr>
        <p:spPr>
          <a:xfrm rot="-5400000">
            <a:off x="12516911" y="9005300"/>
            <a:ext cx="675047" cy="97717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4"/>
          <p:cNvSpPr/>
          <p:nvPr/>
        </p:nvSpPr>
        <p:spPr>
          <a:xfrm>
            <a:off x="7526091" y="9081511"/>
            <a:ext cx="824753" cy="824753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5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열 추가(1) - 인덱스, 조건열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5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5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5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5"/>
          <p:cNvSpPr txBox="1"/>
          <p:nvPr/>
        </p:nvSpPr>
        <p:spPr>
          <a:xfrm>
            <a:off x="2043477" y="3567673"/>
            <a:ext cx="18789300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인덱스 열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0 혹은 1부터 1씩 증가하는 인덱스 열 생성이 일반적이나 시작점 및 증분값 지정이 가능함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3998" lvl="1" marL="91376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조건 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3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원하는 조건에 따라 특정 값을 반환해주는 새로운 열 생성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7230" y="7694911"/>
            <a:ext cx="8943975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5"/>
          <p:cNvSpPr/>
          <p:nvPr/>
        </p:nvSpPr>
        <p:spPr>
          <a:xfrm rot="-5400000">
            <a:off x="13428249" y="9316109"/>
            <a:ext cx="675047" cy="97717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25"/>
          <p:cNvPicPr preferRelativeResize="0"/>
          <p:nvPr/>
        </p:nvPicPr>
        <p:blipFill rotWithShape="1">
          <a:blip r:embed="rId5">
            <a:alphaModFix/>
          </a:blip>
          <a:srcRect b="34407" l="-559" r="558" t="826"/>
          <a:stretch/>
        </p:blipFill>
        <p:spPr>
          <a:xfrm>
            <a:off x="15340340" y="7694911"/>
            <a:ext cx="32099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"/>
          <p:cNvSpPr/>
          <p:nvPr/>
        </p:nvSpPr>
        <p:spPr>
          <a:xfrm>
            <a:off x="1554301" y="1959468"/>
            <a:ext cx="1142130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열 추가(2) - 커스텀 열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6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6"/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6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6"/>
          <p:cNvSpPr txBox="1"/>
          <p:nvPr/>
        </p:nvSpPr>
        <p:spPr>
          <a:xfrm>
            <a:off x="2210552" y="3451323"/>
            <a:ext cx="18789300" cy="3046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인덱스나 조건부 열 외에 사용자가 원하는 수식을 입력하여 열을 추가할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사용 가능한 열 목록에서 열을 더블클릭하거나 목록 아래에 있는 삽입 버튼을 클릭하여 사용자 지정 열 수식 칸에 넣을 수 있으며,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수식을 입력한 후 왼쪽 아래 오류가 감지되지 않았다는 메시지가 뜨는지 확인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775" y="6695598"/>
            <a:ext cx="9962775" cy="63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3cb215ca3_0_0"/>
          <p:cNvSpPr/>
          <p:nvPr/>
        </p:nvSpPr>
        <p:spPr>
          <a:xfrm>
            <a:off x="1554301" y="1959468"/>
            <a:ext cx="11421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By(1)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23cb215ca3_0_0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123cb215ca3_0_0"/>
          <p:cNvSpPr/>
          <p:nvPr/>
        </p:nvSpPr>
        <p:spPr>
          <a:xfrm>
            <a:off x="20828000" y="2200124"/>
            <a:ext cx="25401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123cb215ca3_0_0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123cb215ca3_0_0"/>
          <p:cNvSpPr txBox="1"/>
          <p:nvPr/>
        </p:nvSpPr>
        <p:spPr>
          <a:xfrm>
            <a:off x="2038702" y="3679923"/>
            <a:ext cx="187893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여러 행의 값을 단일 값으로 그룹화하여 요약할 때 유용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합계, 중앙값 또는 고유 행 수 등을 선택 가능. 기본값은 행 수 계산.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그룹화 추가 및 집계 추가는 고급 옵션에서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g123cb215ca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9066" y="6491728"/>
            <a:ext cx="8401050" cy="60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23cb215ca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72590" y="6550992"/>
            <a:ext cx="7919046" cy="58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58ba163c3_0_150"/>
          <p:cNvSpPr/>
          <p:nvPr/>
        </p:nvSpPr>
        <p:spPr>
          <a:xfrm>
            <a:off x="1554301" y="1959468"/>
            <a:ext cx="11421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By(2)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1258ba163c3_0_150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258ba163c3_0_150"/>
          <p:cNvSpPr/>
          <p:nvPr/>
        </p:nvSpPr>
        <p:spPr>
          <a:xfrm>
            <a:off x="20828000" y="2200124"/>
            <a:ext cx="25401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Query Editor로 데이터 클렌징하기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258ba163c3_0_150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1258ba163c3_0_150"/>
          <p:cNvSpPr txBox="1"/>
          <p:nvPr/>
        </p:nvSpPr>
        <p:spPr>
          <a:xfrm>
            <a:off x="2038702" y="3679923"/>
            <a:ext cx="18789300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그룹화 &gt; 연산: ‘모든 행’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Table.AddIndexColum함수를 사용하여 사용자 지정 열 추가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필요 칼럼만 선택하여 확장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g1258ba163c3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8725" y="6253298"/>
            <a:ext cx="3762375" cy="51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258ba163c3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3374" y="6253298"/>
            <a:ext cx="14146888" cy="51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258ba163c3_0_150"/>
          <p:cNvSpPr/>
          <p:nvPr/>
        </p:nvSpPr>
        <p:spPr>
          <a:xfrm>
            <a:off x="19167369" y="6253299"/>
            <a:ext cx="2592893" cy="5325384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ED234B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1258ba163c3_0_150"/>
          <p:cNvSpPr/>
          <p:nvPr/>
        </p:nvSpPr>
        <p:spPr>
          <a:xfrm rot="-5400000">
            <a:off x="6438840" y="8427402"/>
            <a:ext cx="675047" cy="97717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1524000" y="1964983"/>
            <a:ext cx="660618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시각화의 필요성과 Power BI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/>
          <p:nvPr/>
        </p:nvSpPr>
        <p:spPr>
          <a:xfrm>
            <a:off x="20828000" y="1408036"/>
            <a:ext cx="2540000" cy="80060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시각화와 Power BI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"/>
          <p:cNvSpPr/>
          <p:nvPr/>
        </p:nvSpPr>
        <p:spPr>
          <a:xfrm>
            <a:off x="2289071" y="4506967"/>
            <a:ext cx="5715001" cy="1164026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데이터 시각화란?</a:t>
            </a:r>
            <a:endParaRPr b="0" i="0" sz="3500" u="none" cap="none" strike="noStrike">
              <a:solidFill>
                <a:srgbClr val="7391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8608706" y="4506967"/>
            <a:ext cx="13897545" cy="1164026"/>
          </a:xfrm>
          <a:prstGeom prst="roundRect">
            <a:avLst>
              <a:gd fmla="val 16366" name="adj"/>
            </a:avLst>
          </a:prstGeom>
          <a:solidFill>
            <a:srgbClr val="739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정보나 데이터를 그래픽으로 나타내는 것. Ex. 그래프, 차트, 지도 등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2307030" y="4848914"/>
            <a:ext cx="5715001" cy="564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00" lIns="12700" spcFirstLastPara="1" rIns="1270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739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2289071" y="6132567"/>
            <a:ext cx="5715001" cy="1164026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데이터 시각화의 필요성</a:t>
            </a:r>
            <a:endParaRPr b="0" i="0" sz="3500" u="none" cap="none" strike="noStrike">
              <a:solidFill>
                <a:srgbClr val="7391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8608706" y="6132567"/>
            <a:ext cx="13897545" cy="1164026"/>
          </a:xfrm>
          <a:prstGeom prst="roundRect">
            <a:avLst>
              <a:gd fmla="val 16366" name="adj"/>
            </a:avLst>
          </a:prstGeom>
          <a:solidFill>
            <a:srgbClr val="739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시각화 비주얼은 우리가 많은 데이터를 더욱 쉽게 이해하고, 그 안에서 패턴이나 트렌드를 더욱 빠르게 찾을 수 있도록 함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2289071" y="7758167"/>
            <a:ext cx="5715001" cy="1164026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좋은 시각화란?</a:t>
            </a:r>
            <a:endParaRPr b="0" i="0" sz="3500" u="none" cap="none" strike="noStrike">
              <a:solidFill>
                <a:srgbClr val="7391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8608706" y="7758167"/>
            <a:ext cx="13897545" cy="1164026"/>
          </a:xfrm>
          <a:prstGeom prst="roundRect">
            <a:avLst>
              <a:gd fmla="val 16366" name="adj"/>
            </a:avLst>
          </a:prstGeom>
          <a:solidFill>
            <a:srgbClr val="739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불필요한 정보들을 제거하고 유용한 정보들을 강조하면서 스토리를 보여주고, 무엇보다 우리가 신속한 결정을 내리도록 도움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2289071" y="9383767"/>
            <a:ext cx="5715001" cy="1164026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HOW TO?</a:t>
            </a:r>
            <a:endParaRPr b="0" i="0" sz="3500" u="none" cap="none" strike="noStrike">
              <a:solidFill>
                <a:srgbClr val="7391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8608706" y="9383767"/>
            <a:ext cx="13897545" cy="1164026"/>
          </a:xfrm>
          <a:prstGeom prst="roundRect">
            <a:avLst>
              <a:gd fmla="val 16366" name="adj"/>
            </a:avLst>
          </a:prstGeom>
          <a:solidFill>
            <a:srgbClr val="739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데이터, 2. 유저, 3. 목적 에 대한 이해가 명확해야 함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"/>
          <p:cNvSpPr/>
          <p:nvPr/>
        </p:nvSpPr>
        <p:spPr>
          <a:xfrm>
            <a:off x="2413000" y="3689648"/>
            <a:ext cx="17526000" cy="125675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7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12618edd8bf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12618edd8bf_0_5"/>
          <p:cNvSpPr/>
          <p:nvPr/>
        </p:nvSpPr>
        <p:spPr>
          <a:xfrm>
            <a:off x="1524000" y="2071363"/>
            <a:ext cx="14123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관계 설정하기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2618edd8bf_0_5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2618edd8bf_0_5"/>
          <p:cNvSpPr/>
          <p:nvPr/>
        </p:nvSpPr>
        <p:spPr>
          <a:xfrm>
            <a:off x="20828000" y="2200124"/>
            <a:ext cx="25401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모델링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2618edd8bf_0_5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2618edd8bf_0_5"/>
          <p:cNvSpPr txBox="1"/>
          <p:nvPr/>
        </p:nvSpPr>
        <p:spPr>
          <a:xfrm>
            <a:off x="2038078" y="3578060"/>
            <a:ext cx="20383800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두 개 이상의 데이터셋을 활용하여 분석할 때, 테이블 간의 관계 설정이 필요할 수 있음.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Model View &gt; Manage Relationship &gt; 새로운 관계 설정, 편집, 삭제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자동 검색: Power BI Desktop가 필드명을 보고 잠재적 관계가 있는지를 파악하여, 관계가 있는 경우 자동으로 관계 생성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g12618edd8bf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74475" y="7557351"/>
            <a:ext cx="7287001" cy="51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2618edd8bf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9614" y="7609900"/>
            <a:ext cx="7287011" cy="51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0"/>
          <p:cNvSpPr/>
          <p:nvPr/>
        </p:nvSpPr>
        <p:spPr>
          <a:xfrm>
            <a:off x="1524000" y="2071363"/>
            <a:ext cx="1412359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관계 설정하기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0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0828000" y="2200124"/>
            <a:ext cx="2540000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모델링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0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038075" y="3600875"/>
            <a:ext cx="20300100" cy="5324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새 관계에 대한 카디널리티(방향), 교차 필터 방향 및 이 관계를 활성으로 만들기 옵션을 자동으로 구성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9" lvl="1" marL="91376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Cardinality: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다대1(*:1)</a:t>
            </a: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en-US" sz="2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가장 일반적인 기본 형식. 특정 테이블의 열은 둘 이상의 값 인스턴스를 가질 수 있고, 다른 관련 테이블(조회 테이블이라고도 함)은 하나의 값 인스턴스만 가질 수 있음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1대1 : </a:t>
            </a:r>
            <a:r>
              <a:rPr b="0" i="0" lang="en-US" sz="2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한 테이블의 열과 다른 관련 테이블이 하나의 특정 값을 가짐.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1대다: </a:t>
            </a:r>
            <a:r>
              <a:rPr b="0" i="0" lang="en-US" sz="2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한 테이블의 열은 특정 값을 하나만 가질 수 있고, 다른 관련 테이블은 하나 이상 가질 수 있음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다대다 : </a:t>
            </a:r>
            <a:r>
              <a:rPr b="0" i="0" lang="en-US" sz="2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복합 모델을 사용하여 테이블 간에 다 대 다 관계를 설정 가능.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9" lvl="1" marL="9137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Cross filter direction: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Single: </a:t>
            </a:r>
            <a:r>
              <a:rPr b="0" i="0" lang="en-US" sz="2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가장 일반적. 값이 집계되는 테이블에 연결된 테이블의 필터링 선택 항목이 적용됨을 의미.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Both: </a:t>
            </a:r>
            <a:r>
              <a:rPr b="0" i="0" lang="en-US" sz="2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필터링 용도로 두 테이블이 모두 단일 테이블인 것처럼 처리됨.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2038075" y="9212719"/>
            <a:ext cx="18281100" cy="2431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82600" marR="0" rtl="0" algn="l">
              <a:lnSpc>
                <a:spcPct val="130000"/>
              </a:lnSpc>
              <a:spcBef>
                <a:spcPts val="23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이 관계를 활성으로 만들기</a:t>
            </a:r>
            <a:endParaRPr b="1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이 옵션을 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선택하면</a:t>
            </a: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 관계가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활성 기본 관계로 사용됨. 두 테이블 간에 두 개 이상의 관계가 있는 경우 활성 관계를 통해 Power BI Desktop이 두 테이블을 포함하는 시각화 요소를 자동으로 만들 수 있음.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9"/>
          <p:cNvSpPr/>
          <p:nvPr/>
        </p:nvSpPr>
        <p:spPr>
          <a:xfrm>
            <a:off x="1524000" y="2071363"/>
            <a:ext cx="1412359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관계 설정하기 – 주의할 점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9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9"/>
          <p:cNvSpPr/>
          <p:nvPr/>
        </p:nvSpPr>
        <p:spPr>
          <a:xfrm>
            <a:off x="20828000" y="2200124"/>
            <a:ext cx="2540000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모델링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9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9"/>
          <p:cNvSpPr txBox="1"/>
          <p:nvPr/>
        </p:nvSpPr>
        <p:spPr>
          <a:xfrm>
            <a:off x="2115825" y="3414025"/>
            <a:ext cx="12126000" cy="46012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82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관계를 위해 선택한 테이블 중 고유한 값이 없는 경우 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895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-"/>
            </a:pPr>
            <a:r>
              <a:rPr b="0" i="1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열 중 하나는 고유한 값이 있어야 합니다</a:t>
            </a: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. 관계에 있는 테이블 중 적어도 하나에는 고유한 키 값 목록이 있어야 함.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895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-"/>
            </a:pPr>
            <a:r>
              <a:rPr b="0" i="1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해결 방법</a:t>
            </a:r>
            <a:endParaRPr b="0" i="1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8255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71717"/>
              </a:buClr>
              <a:buSzPts val="80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중복 제거를 사용하여 고유한 값을 가진 열 생성. 이 경우, 중복 행이 제거될 때 정보도 손실될 수 있고, 이 때문에 키(행)가 복제되기도 함.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825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80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별개의 키 값 목록으로 만들어진 중간 테이블을 모델에 추가하면 관계의 원래 두 열 모두에 연결됩니다.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9"/>
          <p:cNvSpPr txBox="1"/>
          <p:nvPr/>
        </p:nvSpPr>
        <p:spPr>
          <a:xfrm>
            <a:off x="2115826" y="8347945"/>
            <a:ext cx="18712174" cy="28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82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두 테이블 간에 둘 이상의 관계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895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이 경우 관계 중 하나만 활성으로 설정됨. 활성 관계는 서로 다른 두 테이블에서 필드를 선택할 때 Power BI Desktop이 자동으로 시각화를 만들 수 있도록 기본 관계 역할을 하는데, 자동으로 선택된 관계가 잘못된 경우도 있음. 관계 관리를 통해 관계를 활성 또는 비활성으로 설정하거나, 활성 관계를 설정할 수 있음.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895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두 테이블 간에 하나의 활성 관계만 허용되므로, 먼저 현재 관계를 비활성으로 설정한 다음 활성화할 관계를 설정해야 함.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29"/>
          <p:cNvPicPr preferRelativeResize="0"/>
          <p:nvPr/>
        </p:nvPicPr>
        <p:blipFill rotWithShape="1">
          <a:blip r:embed="rId4">
            <a:alphaModFix/>
          </a:blip>
          <a:srcRect b="0" l="0" r="0" t="56550"/>
          <a:stretch/>
        </p:blipFill>
        <p:spPr>
          <a:xfrm>
            <a:off x="14426250" y="4238346"/>
            <a:ext cx="8394325" cy="348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126b2a2a9dc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126b2a2a9dc_0_3"/>
          <p:cNvSpPr/>
          <p:nvPr/>
        </p:nvSpPr>
        <p:spPr>
          <a:xfrm>
            <a:off x="1524000" y="2071363"/>
            <a:ext cx="14123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 테이블 생성하기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26b2a2a9dc_0_3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126b2a2a9dc_0_3"/>
          <p:cNvSpPr/>
          <p:nvPr/>
        </p:nvSpPr>
        <p:spPr>
          <a:xfrm>
            <a:off x="20828000" y="2200124"/>
            <a:ext cx="2540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모델링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26b2a2a9dc_0_3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126b2a2a9dc_0_3"/>
          <p:cNvSpPr txBox="1"/>
          <p:nvPr/>
        </p:nvSpPr>
        <p:spPr>
          <a:xfrm>
            <a:off x="2131925" y="3603525"/>
            <a:ext cx="18246000" cy="7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시계열 데이터를 갖는 데이터의 시각화를 할 때 기간을 기준으로 하는 경우가 잦아, 공용 날짜 테이블을 생성하여 연결 시키는 것이 시각화에 유용함.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생성 방법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원천 데이터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DAX: 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■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CALENDAR(DATE(YYYY,MM,DD), DATE(YYYY,MM,DD))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■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CALENDARAUTO()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Query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날짜 테이블로 표시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날짜 계층 구조는 해제되며, 새로 생성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0"/>
          <p:cNvSpPr/>
          <p:nvPr/>
        </p:nvSpPr>
        <p:spPr>
          <a:xfrm>
            <a:off x="1524000" y="2071363"/>
            <a:ext cx="1412359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 테이블 생성하기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0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0"/>
          <p:cNvSpPr/>
          <p:nvPr/>
        </p:nvSpPr>
        <p:spPr>
          <a:xfrm>
            <a:off x="20828000" y="2200124"/>
            <a:ext cx="2540000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모델링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0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0"/>
          <p:cNvSpPr txBox="1"/>
          <p:nvPr/>
        </p:nvSpPr>
        <p:spPr>
          <a:xfrm>
            <a:off x="2131925" y="3603525"/>
            <a:ext cx="19128000" cy="8833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예제: 인도의 이커머스 데이터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1175" lvl="2" marL="99377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Noto Sans Symbols"/>
              <a:buChar char="✔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5950" lvl="1" marL="1530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Sales Target</a:t>
            </a:r>
            <a:endParaRPr/>
          </a:p>
          <a:p>
            <a:pPr indent="-615950" lvl="1" marL="1530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List of Orders</a:t>
            </a:r>
            <a:endParaRPr/>
          </a:p>
          <a:p>
            <a:pPr indent="-615950" lvl="1" marL="1530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Order Detail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1" marL="539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날짜 테이블 생성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1" marL="539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카테고리 테이블 생성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데이터셋 복제와 참조 </a:t>
            </a:r>
            <a:endParaRPr/>
          </a:p>
          <a:p>
            <a:pPr indent="-4318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복제: 독립된 데이터셋으로 원 데이터에 영향을 주지 않고 동일한 쿼리에 작업하고자 할 때</a:t>
            </a:r>
            <a:endParaRPr/>
          </a:p>
          <a:p>
            <a:pPr indent="-4318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참조: 원 데이터를 베이스 쿼리로 하여 다른 쿼리에 참조하여 활용하고 싶을 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1" marL="539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AutoNum type="arabicPeriod" startAt="3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공통 테이블에 테이블 연결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예제의 열 추가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계층 구조 설정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1"/>
          <p:cNvSpPr/>
          <p:nvPr/>
        </p:nvSpPr>
        <p:spPr>
          <a:xfrm>
            <a:off x="2413000" y="3689648"/>
            <a:ext cx="17526000" cy="125675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1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2"/>
          <p:cNvSpPr/>
          <p:nvPr/>
        </p:nvSpPr>
        <p:spPr>
          <a:xfrm>
            <a:off x="1524000" y="1947615"/>
            <a:ext cx="843495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 시 주의할 점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2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2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2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2"/>
          <p:cNvSpPr/>
          <p:nvPr/>
        </p:nvSpPr>
        <p:spPr>
          <a:xfrm>
            <a:off x="3367370" y="4486648"/>
            <a:ext cx="4741533" cy="4743975"/>
          </a:xfrm>
          <a:prstGeom prst="ellipse">
            <a:avLst/>
          </a:prstGeom>
          <a:solidFill>
            <a:srgbClr val="C8D7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간단하고 명료하게 작성할 것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 임팩트를 최대화하려면 목적에 맞지 않거나, 불필요한 차트는 생략하자​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2"/>
          <p:cNvSpPr/>
          <p:nvPr/>
        </p:nvSpPr>
        <p:spPr>
          <a:xfrm>
            <a:off x="9816722" y="4486648"/>
            <a:ext cx="4760945" cy="4741828"/>
          </a:xfrm>
          <a:prstGeom prst="ellipse">
            <a:avLst/>
          </a:prstGeom>
          <a:solidFill>
            <a:srgbClr val="C8D7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스토리가 있을 것​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 데이터를 그대로 보여주는 것이 아니라 키 인사이트를 명확하고 빠르고 파워풀하게 전달할 수 있어야 함 ​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2"/>
          <p:cNvSpPr/>
          <p:nvPr/>
        </p:nvSpPr>
        <p:spPr>
          <a:xfrm>
            <a:off x="3129464" y="10375541"/>
            <a:ext cx="18106241" cy="2374301"/>
          </a:xfrm>
          <a:prstGeom prst="roundRect">
            <a:avLst>
              <a:gd fmla="val 16667" name="adj"/>
            </a:avLst>
          </a:prstGeom>
          <a:solidFill>
            <a:srgbClr val="C8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KEY QUESTIONS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어떤 종류의 데이터를 다루고 있는지 (Numerical, Categorical, Time-series 등)</a:t>
            </a:r>
            <a:endParaRPr b="0" i="0" sz="2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무엇을 전달하고 싶은지 (구성비, 상관관계, 트렌드, 비교 등)</a:t>
            </a:r>
            <a:endParaRPr b="0" i="0" sz="2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데이터를 받아보는 end user는 누구인지</a:t>
            </a:r>
            <a:endParaRPr b="0" i="0" sz="2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2"/>
          <p:cNvSpPr/>
          <p:nvPr/>
        </p:nvSpPr>
        <p:spPr>
          <a:xfrm>
            <a:off x="16255015" y="4488795"/>
            <a:ext cx="4743701" cy="4741828"/>
          </a:xfrm>
          <a:prstGeom prst="ellipse">
            <a:avLst/>
          </a:prstGeom>
          <a:solidFill>
            <a:srgbClr val="C8D7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디자인과 기능을 모두 고려할 것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차트가 너무 복잡하여 명확한 내용을 전달하기 어렵거나, 데이터를 잘못 이해하도록 하는 데이터 타입/구간/단위 등을 선택하지 않도록 할 것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"/>
          <p:cNvSpPr/>
          <p:nvPr/>
        </p:nvSpPr>
        <p:spPr>
          <a:xfrm>
            <a:off x="1524000" y="1947615"/>
            <a:ext cx="843495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다양한 시각화 차트(1) - 카드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계기, KPIs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3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3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3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3"/>
          <p:cNvSpPr txBox="1"/>
          <p:nvPr/>
        </p:nvSpPr>
        <p:spPr>
          <a:xfrm>
            <a:off x="2462451" y="4429277"/>
            <a:ext cx="9168717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카드/여러행카드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0225" lvl="0" marL="80486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한 눈에 보여줘야 하는 중요한 숫자를 표현할 때 사용.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ex. 총 매출, 연간 시장 점유율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&#10;&#10;Description automatically generated" id="626" name="Google Shape;62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8167" y="8080805"/>
            <a:ext cx="2741857" cy="3687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627" name="Google Shape;62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1572" y="8080884"/>
            <a:ext cx="3751841" cy="3687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628" name="Google Shape;62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25407" y="8080805"/>
            <a:ext cx="4391393" cy="368741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/>
          <p:cNvSpPr txBox="1"/>
          <p:nvPr/>
        </p:nvSpPr>
        <p:spPr>
          <a:xfrm>
            <a:off x="12453163" y="4501084"/>
            <a:ext cx="9892487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계기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0225" lvl="0" marL="80486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목표/KPI에 대한 진행률을 측정하는 단일 값을 표시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0487" lvl="0" marL="80486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ex. 매출 목표 달성율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3"/>
          <p:cNvSpPr txBox="1"/>
          <p:nvPr/>
        </p:nvSpPr>
        <p:spPr>
          <a:xfrm>
            <a:off x="2138360" y="3348102"/>
            <a:ext cx="18789216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❖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하나의 중요한 숫자를 표현할 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4"/>
          <p:cNvSpPr/>
          <p:nvPr/>
        </p:nvSpPr>
        <p:spPr>
          <a:xfrm>
            <a:off x="1524000" y="2071883"/>
            <a:ext cx="1088323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consolata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다양한 시각화 차트(2) - 라인차트/영역차트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4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4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consolata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4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imeline&#10;&#10;Description automatically generated" id="639" name="Google Shape;63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5271" y="9964238"/>
            <a:ext cx="8522652" cy="2765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640" name="Google Shape;64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27182" y="9958644"/>
            <a:ext cx="8098060" cy="2771476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34"/>
          <p:cNvSpPr txBox="1"/>
          <p:nvPr/>
        </p:nvSpPr>
        <p:spPr>
          <a:xfrm>
            <a:off x="2550148" y="4737602"/>
            <a:ext cx="9165602" cy="4308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라인차트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시간의 흐름에 따른 </a:t>
            </a: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추이</a:t>
            </a: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를 보여주고자 할 때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53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일별 주가의 추이/ 월별 매출액 추이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3998" lvl="1" marL="91434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Tips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04788" lvl="1" marL="2524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패턴을 보여주거나 향후 예측을 위해 선형 혹은 비선형 트렌드라인 활용 가능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12666664" y="4668717"/>
            <a:ext cx="9450386" cy="4739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영역차트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시간의 흐름에 따른 데이터 </a:t>
            </a: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구성 변화</a:t>
            </a: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를 보여주기에 적합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619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월별 부서 별 매출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6195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주별 매체별 다운로드 수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6195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연도별 대륙별 인구 수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Tips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5250" lvl="1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카테고리 개수를 상대적으로 낮게 유지하는 것을 권함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2266950" y="3461162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❖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시간의 흐름에 따른 데이터의 변화를 보여주고자 할 때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"/>
          <p:cNvSpPr/>
          <p:nvPr/>
        </p:nvSpPr>
        <p:spPr>
          <a:xfrm>
            <a:off x="1524000" y="1964983"/>
            <a:ext cx="444500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BI란?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"/>
          <p:cNvSpPr/>
          <p:nvPr/>
        </p:nvSpPr>
        <p:spPr>
          <a:xfrm>
            <a:off x="20828000" y="1408036"/>
            <a:ext cx="2540000" cy="80060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시각화와 Power BI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2038078" y="3578060"/>
            <a:ext cx="19144387" cy="5386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Microsoft의 데이터 시각화 툴로 </a:t>
            </a: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Desktop, Power BI Service, Power BI mobile app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으로 구성.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1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데스크탑 어플리케이션으로, 누구나 사이트에서 다운받아 대시보드를 작성할 수 있음.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1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온라인 SaaS(Software as a Service)로 완성된 대시보드를 Power BI Service에 게시함으로써 조직 내 구성원들과 공유할 수 있음. 하지만 Power BI Desktop에서 Power BI Service로 게시하기 위해서는 Pro 라이선스가 필요함.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Mobile App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15508696" y="9755578"/>
            <a:ext cx="3168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Service</a:t>
            </a:r>
            <a:endParaRPr b="1" i="0" sz="1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/>
          <p:nvPr/>
        </p:nvSpPr>
        <p:spPr>
          <a:xfrm rot="1625454">
            <a:off x="11377050" y="7990988"/>
            <a:ext cx="4408623" cy="1522483"/>
          </a:xfrm>
          <a:prstGeom prst="curvedDownArrow">
            <a:avLst>
              <a:gd fmla="val 25000" name="adj1"/>
              <a:gd fmla="val 61109" name="adj2"/>
              <a:gd fmla="val 70384" name="adj3"/>
            </a:avLst>
          </a:prstGeom>
          <a:solidFill>
            <a:srgbClr val="739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"/>
          <p:cNvSpPr txBox="1"/>
          <p:nvPr/>
        </p:nvSpPr>
        <p:spPr>
          <a:xfrm>
            <a:off x="11988776" y="9016756"/>
            <a:ext cx="3168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Mobile App</a:t>
            </a:r>
            <a:endParaRPr b="1" i="0" sz="1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4"/>
          <p:cNvPicPr preferRelativeResize="0"/>
          <p:nvPr/>
        </p:nvPicPr>
        <p:blipFill rotWithShape="1">
          <a:blip r:embed="rId4">
            <a:alphaModFix/>
          </a:blip>
          <a:srcRect b="-276" l="588" r="1001" t="279"/>
          <a:stretch/>
        </p:blipFill>
        <p:spPr>
          <a:xfrm>
            <a:off x="6319195" y="7895655"/>
            <a:ext cx="5655987" cy="31291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"/>
          <p:cNvSpPr/>
          <p:nvPr/>
        </p:nvSpPr>
        <p:spPr>
          <a:xfrm rot="-9174546">
            <a:off x="8249322" y="11525528"/>
            <a:ext cx="4835768" cy="1644520"/>
          </a:xfrm>
          <a:prstGeom prst="curvedDownArrow">
            <a:avLst>
              <a:gd fmla="val 23556" name="adj1"/>
              <a:gd fmla="val 61109" name="adj2"/>
              <a:gd fmla="val 70384" name="adj3"/>
            </a:avLst>
          </a:prstGeom>
          <a:solidFill>
            <a:srgbClr val="739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4"/>
          <p:cNvPicPr preferRelativeResize="0"/>
          <p:nvPr/>
        </p:nvPicPr>
        <p:blipFill rotWithShape="1">
          <a:blip r:embed="rId5">
            <a:alphaModFix/>
          </a:blip>
          <a:srcRect b="1937" l="604" r="294" t="800"/>
          <a:stretch/>
        </p:blipFill>
        <p:spPr>
          <a:xfrm>
            <a:off x="13099582" y="10136307"/>
            <a:ext cx="6045825" cy="321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"/>
          <p:cNvPicPr preferRelativeResize="0"/>
          <p:nvPr/>
        </p:nvPicPr>
        <p:blipFill rotWithShape="1">
          <a:blip r:embed="rId6">
            <a:alphaModFix/>
          </a:blip>
          <a:srcRect b="0" l="4635" r="0" t="0"/>
          <a:stretch/>
        </p:blipFill>
        <p:spPr>
          <a:xfrm>
            <a:off x="9749822" y="9409444"/>
            <a:ext cx="4450719" cy="22103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 txBox="1"/>
          <p:nvPr/>
        </p:nvSpPr>
        <p:spPr>
          <a:xfrm>
            <a:off x="6857491" y="11164295"/>
            <a:ext cx="3168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5"/>
          <p:cNvSpPr/>
          <p:nvPr/>
        </p:nvSpPr>
        <p:spPr>
          <a:xfrm>
            <a:off x="1524000" y="2045974"/>
            <a:ext cx="1088323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 시각화 차트(3) - 바차트/칼럼차트/콤보차트</a:t>
            </a:r>
            <a:endParaRPr b="1" i="0" sz="1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95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95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95"/>
          <p:cNvSpPr/>
          <p:nvPr/>
        </p:nvSpPr>
        <p:spPr>
          <a:xfrm>
            <a:off x="2450698" y="4292118"/>
            <a:ext cx="12024211" cy="7009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799" lvl="1" marL="114236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상품타입 별 판매량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799" lvl="1" marL="114236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국가별 인구 수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799" lvl="1" marL="114236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부서별, 쿼터별 매출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Tips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799" lvl="1" marL="114236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하위 카테고리 항목들을 그룹핑하여 stacked 혹은 clustered bar/column차트 활용할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799" lvl="1" marL="114236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축소다중항목 활용 가능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1" marL="116205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단위 차이가 큰 두 변수의 트렌드를 함께 보여주기 위해 라인차트와 칼럼차트를 혼합하여 사용할 수 있음 (콤보차트)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7991" lvl="1" marL="114236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95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ar chart, waterfall chart&#10;&#10;Description automatically generated" id="654" name="Google Shape;65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50186" y="6849508"/>
            <a:ext cx="4521952" cy="6514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655" name="Google Shape;655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81315" y="3441359"/>
            <a:ext cx="274450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95"/>
          <p:cNvSpPr txBox="1"/>
          <p:nvPr/>
        </p:nvSpPr>
        <p:spPr>
          <a:xfrm>
            <a:off x="2266950" y="3461162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❖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2개 이상의 카테고리별 데이터를 비교할 때 적합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5"/>
          <p:cNvSpPr/>
          <p:nvPr/>
        </p:nvSpPr>
        <p:spPr>
          <a:xfrm>
            <a:off x="1524000" y="2045974"/>
            <a:ext cx="1088323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 시각화 차트(3) - 바차트/칼럼차트/콤보차트</a:t>
            </a:r>
            <a:endParaRPr b="1" i="0" sz="1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5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5"/>
          <p:cNvSpPr/>
          <p:nvPr/>
        </p:nvSpPr>
        <p:spPr>
          <a:xfrm>
            <a:off x="2355450" y="3377736"/>
            <a:ext cx="17418600" cy="7963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콤보차트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라인차트와 칼럼차트를 혼합하여 사용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X축이 공유하는 라인 차트와 칼럼 차트가 있는 경우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여러 값 범위와 여러 측정값을 비교하는 경우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두 측정값 간의 상관관계를 하나의 시각화에 보여주는 경우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하나의 측정값이 다른 측정값으로 정의된 목표를 충족하는지 확인하는 경우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캔버스 공간을 절약하려는 경우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축소 다중 항목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시각적 개체를 여러 버전으로 분할.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가로 막대형, 세로 막대형, 꺾은선형 및 영역형 차트에서 지원됨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7991" lvl="1" marL="114236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5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ar chart&#10;&#10;Description automatically generated" id="667" name="Google Shape;66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96811" y="4251674"/>
            <a:ext cx="5621305" cy="20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96811" y="8382149"/>
            <a:ext cx="5621305" cy="25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467" y="-359107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6"/>
          <p:cNvSpPr/>
          <p:nvPr/>
        </p:nvSpPr>
        <p:spPr>
          <a:xfrm>
            <a:off x="1524000" y="1805580"/>
            <a:ext cx="1441162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 시각화 차트(4) - 도넛차트/파이차트/트리맵</a:t>
            </a:r>
            <a:endParaRPr b="1" i="0" sz="1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6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6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6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diagram&#10;&#10;Description automatically generated" id="679" name="Google Shape;67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1518" y="8821550"/>
            <a:ext cx="4233625" cy="3946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pie chart&#10;&#10;Description automatically generated" id="680" name="Google Shape;68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8850" y="8821550"/>
            <a:ext cx="6731983" cy="3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treemap chart&#10;&#10;Description automatically generated" id="681" name="Google Shape;68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34572" y="8686150"/>
            <a:ext cx="4002765" cy="394617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6"/>
          <p:cNvSpPr txBox="1"/>
          <p:nvPr/>
        </p:nvSpPr>
        <p:spPr>
          <a:xfrm>
            <a:off x="2188145" y="4075425"/>
            <a:ext cx="10820400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- 부서별 예산 비율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- 소스별 트래픽 비율 등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Tip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- 가독성을 높이기 위해 카테고리 수를 10개 이하로 유지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6"/>
          <p:cNvSpPr txBox="1"/>
          <p:nvPr/>
        </p:nvSpPr>
        <p:spPr>
          <a:xfrm>
            <a:off x="15343797" y="7398252"/>
            <a:ext cx="4968006" cy="18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Treemap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:많은 양의 계층적 데이터를 표시하는 경우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6"/>
          <p:cNvSpPr txBox="1"/>
          <p:nvPr/>
        </p:nvSpPr>
        <p:spPr>
          <a:xfrm>
            <a:off x="9851985" y="7398252"/>
            <a:ext cx="5183479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Donut Chart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 가운데가 비어 있어, 중앙에 레이블 또는 아이콘을 넣을 때 유용​</a:t>
            </a:r>
            <a:endParaRPr b="0" i="0" sz="2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6"/>
          <p:cNvSpPr txBox="1"/>
          <p:nvPr/>
        </p:nvSpPr>
        <p:spPr>
          <a:xfrm>
            <a:off x="2228850" y="7398252"/>
            <a:ext cx="7410987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Pie Chart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 분포를 나타내는 가장 기본적인 차트</a:t>
            </a:r>
            <a:endParaRPr b="0" i="0" sz="2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6"/>
          <p:cNvSpPr txBox="1"/>
          <p:nvPr/>
        </p:nvSpPr>
        <p:spPr>
          <a:xfrm>
            <a:off x="1993143" y="2988330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❖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구성비를 나타낼 때 사용 (전체 100%)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7"/>
          <p:cNvSpPr/>
          <p:nvPr/>
        </p:nvSpPr>
        <p:spPr>
          <a:xfrm>
            <a:off x="1524000" y="2071883"/>
            <a:ext cx="7426846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 시각화 차트(5) – 분산형 차트</a:t>
            </a:r>
            <a:endParaRPr b="1" i="0" sz="30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7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7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7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ubble chart&#10;&#10;Description automatically generated" id="696" name="Google Shape;69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61945" y="8320736"/>
            <a:ext cx="6261312" cy="4291152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7"/>
          <p:cNvSpPr txBox="1"/>
          <p:nvPr/>
        </p:nvSpPr>
        <p:spPr>
          <a:xfrm>
            <a:off x="2152941" y="4352347"/>
            <a:ext cx="11953800" cy="7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- 일별 평균 기온과 매출의 관계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53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- 연령별 TV시청 시간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1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Tips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953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변수들 간의 상관관계를 수치화하기 위해 트렌드라인을 추가할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5394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- 상관관계가 인과관계를 나타내지는 않음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990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크기, 범례(색을 활용하여 카테고리별 차별화)를 3, 4번째 변수로 활용해 추가 정보를 나타낼 수 있음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152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Examples: 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		- 제품 판매량(x), 매출(y), 마켓쉐어(크기)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		- 국가별 1인당소득(x), 기대수명(y), 인구 (사이즈)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7111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scatter chart&#10;&#10;Description automatically generated" id="698" name="Google Shape;69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61044" y="3667028"/>
            <a:ext cx="6274439" cy="4302347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7"/>
          <p:cNvSpPr txBox="1"/>
          <p:nvPr/>
        </p:nvSpPr>
        <p:spPr>
          <a:xfrm>
            <a:off x="2033848" y="3276785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❖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상관계수나 관계를 파악하고자 할 때 사용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/>
          <p:nvPr/>
        </p:nvSpPr>
        <p:spPr>
          <a:xfrm>
            <a:off x="1559819" y="195946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 시각화 차트(6) – 테이블/행렬</a:t>
            </a:r>
            <a:endParaRPr b="1" i="0" sz="1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8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8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8"/>
          <p:cNvSpPr/>
          <p:nvPr/>
        </p:nvSpPr>
        <p:spPr>
          <a:xfrm>
            <a:off x="2400626" y="4264320"/>
            <a:ext cx="17835209" cy="367793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자세한 데이터 및 정확한 값을 보고 비교(시각적 표현 대신)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테이블 형식으로 데이터를 표시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숫자 데이터를 범주별로 표시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Noto Sans Symbols"/>
              <a:buChar char="⮚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Tips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3340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조건부 설정: 데이터 막대, 아이콘, 혹은 글꼴색 설정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3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시각적 개체 개인 설정 --&gt; 피벗테이블처럼 활용 가능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8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709" name="Google Shape;70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8184" y="8221608"/>
            <a:ext cx="13301188" cy="4697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710" name="Google Shape;71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0626" y="8227020"/>
            <a:ext cx="6702056" cy="468261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2033848" y="3276785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❖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더 자세한 정보를 보여주고 싶을 때 (multi var vs. Multi vars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9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9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9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9"/>
          <p:cNvSpPr/>
          <p:nvPr/>
        </p:nvSpPr>
        <p:spPr>
          <a:xfrm>
            <a:off x="1524000" y="195946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 시각화 차트(7) – 지오맵</a:t>
            </a:r>
            <a:endParaRPr b="1" i="0" sz="30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9"/>
          <p:cNvSpPr txBox="1"/>
          <p:nvPr/>
        </p:nvSpPr>
        <p:spPr>
          <a:xfrm>
            <a:off x="2264000" y="3572225"/>
            <a:ext cx="130179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❖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지도를 사용하여 위치와 범주 및 정량 정보를 연결</a:t>
            </a:r>
            <a:endParaRPr b="0" i="0" sz="28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9"/>
          <p:cNvSpPr/>
          <p:nvPr/>
        </p:nvSpPr>
        <p:spPr>
          <a:xfrm>
            <a:off x="2556742" y="4495524"/>
            <a:ext cx="17835300" cy="2899318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Bing Maps와 통합되어 지도 좌표 제공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기본 지도와 등치지역도 활용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Noto Sans Symbols"/>
              <a:buChar char="⮚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Tips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3340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정확도를 높이기 위해 위도/경도를 활용하거나 지리적 필드 재분류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6705" y="7394842"/>
            <a:ext cx="15549001" cy="560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0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0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0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0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 시각화</a:t>
            </a:r>
            <a:r>
              <a:rPr b="1" i="0" lang="en-US" sz="30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 차트</a:t>
            </a: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(8) – Python Chart</a:t>
            </a:r>
            <a:endParaRPr b="1" i="0" sz="30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0"/>
          <p:cNvSpPr txBox="1"/>
          <p:nvPr/>
        </p:nvSpPr>
        <p:spPr>
          <a:xfrm>
            <a:off x="2171007" y="3436805"/>
            <a:ext cx="20644387" cy="440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Python 시각적 개체를 선택하면 레포트 뷰 하단에 Python Script 편집기가 나타남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시각화에 활용하고자 하는 필드를 추가/제거하면 자동으로 지원코드가 생성되고,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Python 스크립트 편집기에서 실행을 선택하거나, 데이터가 변경될 때 시각적 개체 업데이트 됨.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제한 사항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1074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업데이트, 필터링 및 강조 표시가 발생하면 Python 시각적 개체가 새로 고쳐지나, 이미지 자체는 대화형이 아니며 교차 필터링의 원본으로 사용할 수 없습니다.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1074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즉, 다른 시각적 개체를 강조 표시하면 Python 시각적 개체가 그에 응답하지만, Python 시각적 개체의 요소를 클릭하여 다른 요소를 교차 필터링할 수는 없음.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1074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필드명 변경 불가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7228" y="7666942"/>
            <a:ext cx="10447954" cy="5399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1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1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1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1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슬라이서</a:t>
            </a:r>
            <a:endParaRPr b="1" i="0" sz="30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1"/>
          <p:cNvSpPr txBox="1"/>
          <p:nvPr/>
        </p:nvSpPr>
        <p:spPr>
          <a:xfrm>
            <a:off x="2038078" y="3578060"/>
            <a:ext cx="13758182" cy="9063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❖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페이지의 다른 시각적 개체를 필터링하는 데 사용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범주, 범위, 날짜 등으로 제공되며, 하나 또는 여러 가지 값을 가질 수 있도록 할 수 있음.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자주 사용되거나 중요한 필터를 표시하여 더 쉽게 액세스할 수 있도록 하고자 할 때 유용.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슬라이서의 영향을 받는 시각적 개체 제어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서식&gt; 상호 작용 편집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기본적으로 보고서 페이지의 슬라이서는 해당 페이지의 다른 모든 시각화 개체에 영향을 주는데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페이지 내 일부 시각화 개체가 영향을 받지 않도록 제외할 수도 있음. 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다른 페이지에서 슬라이서 동기화 및 사용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보기 &gt; 슬라이서 동기화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슬라이서를 보고서의 일부 또는 모든 페이지에 동기화할 수 있음.</a:t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72294" y="7928082"/>
            <a:ext cx="3654214" cy="510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1"/>
          <p:cNvPicPr preferRelativeResize="0"/>
          <p:nvPr/>
        </p:nvPicPr>
        <p:blipFill rotWithShape="1">
          <a:blip r:embed="rId5">
            <a:alphaModFix/>
          </a:blip>
          <a:srcRect b="48351" l="0" r="0" t="0"/>
          <a:stretch/>
        </p:blipFill>
        <p:spPr>
          <a:xfrm>
            <a:off x="16172294" y="3814640"/>
            <a:ext cx="3654214" cy="19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72293" y="5847479"/>
            <a:ext cx="3654215" cy="197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2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2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2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2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더 많은 시각적 개체 가져오기</a:t>
            </a:r>
            <a:endParaRPr b="1" i="0" sz="30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2"/>
          <p:cNvSpPr txBox="1"/>
          <p:nvPr/>
        </p:nvSpPr>
        <p:spPr>
          <a:xfrm>
            <a:off x="2038078" y="3578060"/>
            <a:ext cx="18434048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기본 시각적 개체 외에 추가로 더 많은 시각적 개체를 가져올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기본적으로 해당 파일에만 적용이 되고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모든 Pbix 파일에서 사용하려면 시각화창에 고정해야 함.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757" name="Google Shape;75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0391" y="6371151"/>
            <a:ext cx="8937629" cy="584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43131" y="6371151"/>
            <a:ext cx="4237504" cy="5663587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2"/>
          <p:cNvSpPr/>
          <p:nvPr/>
        </p:nvSpPr>
        <p:spPr>
          <a:xfrm>
            <a:off x="12617496" y="9625284"/>
            <a:ext cx="1636027" cy="1195116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ED234B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3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3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3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3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분석기능 활용하기(1) - 추세선, 평균선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3"/>
          <p:cNvSpPr txBox="1"/>
          <p:nvPr/>
        </p:nvSpPr>
        <p:spPr>
          <a:xfrm>
            <a:off x="2038078" y="3578060"/>
            <a:ext cx="18434048" cy="2031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시각적 개체에 추세선, 평균선 등의 참조선을 추가할 수 있음.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모든 시각적 개체에 적용 가능한 것은 아니며, 라인차트, 바/칼럼차트, 분산형 차트 등에 활용할 수 있음.</a:t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4448" y="5825095"/>
            <a:ext cx="6334238" cy="659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0459" y="5825095"/>
            <a:ext cx="8100767" cy="6592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2415187" y="3869039"/>
            <a:ext cx="6985001" cy="3175001"/>
          </a:xfrm>
          <a:prstGeom prst="roundRect">
            <a:avLst>
              <a:gd fmla="val 119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Connecting to data: multiple data 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2420446" y="5097467"/>
            <a:ext cx="6985001" cy="71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00" lIns="12700" spcFirstLastPara="1" rIns="1270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11457587" y="3869039"/>
            <a:ext cx="6985001" cy="3175001"/>
          </a:xfrm>
          <a:prstGeom prst="roundRect">
            <a:avLst>
              <a:gd fmla="val 119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0" i="0" lang="en-US" sz="4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11462846" y="5097467"/>
            <a:ext cx="6985001" cy="71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00" lIns="12700" spcFirstLastPara="1" rIns="1270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2415187" y="9262079"/>
            <a:ext cx="6985001" cy="3175001"/>
          </a:xfrm>
          <a:prstGeom prst="roundRect">
            <a:avLst>
              <a:gd fmla="val 119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Visualizing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1457587" y="9262079"/>
            <a:ext cx="6985001" cy="3175001"/>
          </a:xfrm>
          <a:prstGeom prst="roundRect">
            <a:avLst>
              <a:gd fmla="val 119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7391FF"/>
                </a:solidFill>
                <a:latin typeface="Calibri"/>
                <a:ea typeface="Calibri"/>
                <a:cs typeface="Calibri"/>
                <a:sym typeface="Calibri"/>
              </a:rPr>
              <a:t>Sharing</a:t>
            </a:r>
            <a:endParaRPr b="1" i="0" sz="4500" u="none" cap="none" strike="noStrike">
              <a:solidFill>
                <a:srgbClr val="7391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7974462" y="5893200"/>
            <a:ext cx="4800915" cy="4800916"/>
          </a:xfrm>
          <a:prstGeom prst="ellipse">
            <a:avLst/>
          </a:prstGeom>
          <a:solidFill>
            <a:srgbClr val="C8D7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1538958" y="1932831"/>
            <a:ext cx="444500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BI의 특징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시각화와 Power BI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35" name="Google Shape;23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0356" y="7031619"/>
            <a:ext cx="1837462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"/>
          <p:cNvSpPr txBox="1"/>
          <p:nvPr/>
        </p:nvSpPr>
        <p:spPr>
          <a:xfrm>
            <a:off x="9018867" y="9070558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Power BI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4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4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4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4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분석기능 활용하기(2) - Forecast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4"/>
          <p:cNvSpPr txBox="1"/>
          <p:nvPr/>
        </p:nvSpPr>
        <p:spPr>
          <a:xfrm>
            <a:off x="2038078" y="3578060"/>
            <a:ext cx="18434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날짜 데이터에 대해서 예측 기능 활용 가능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예측 기간과 신뢰도 지정.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라인 차트에만 가능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21627" l="0" r="0" t="25674"/>
          <a:stretch/>
        </p:blipFill>
        <p:spPr>
          <a:xfrm>
            <a:off x="3683825" y="5990625"/>
            <a:ext cx="17014775" cy="54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1554301" y="1959468"/>
            <a:ext cx="865098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Q&amp;A 기능 활용하기</a:t>
            </a:r>
            <a:endParaRPr b="1" i="0" sz="30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5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5"/>
          <p:cNvSpPr/>
          <p:nvPr/>
        </p:nvSpPr>
        <p:spPr>
          <a:xfrm>
            <a:off x="21054050" y="2200125"/>
            <a:ext cx="23139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5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5"/>
          <p:cNvSpPr txBox="1"/>
          <p:nvPr/>
        </p:nvSpPr>
        <p:spPr>
          <a:xfrm>
            <a:off x="2510634" y="3701795"/>
            <a:ext cx="19892165" cy="349257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질문창에 질문하여 빠르게 차트 및 그래프 형태로 답변 받을 수 있음 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데이터를 기준으로 최적의 차트 또는 그래프를 선택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데이터 세트의 데이터에 대한 결과만 제공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영어로 질문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대시보드: 상단에서 볼 수 있음. 편집 권한 없다면, Q&amp;A 탐색은 가능하나, 해당 그래프를 저장할 수는 없음.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website&#10;&#10;Description automatically generated" id="792" name="Google Shape;7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8714" y="7484451"/>
            <a:ext cx="9438352" cy="478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793" name="Google Shape;79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3535" y="7474194"/>
            <a:ext cx="9438352" cy="476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8604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6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6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 차트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6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6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차트 정렬 방법 변경하기 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6"/>
          <p:cNvSpPr txBox="1"/>
          <p:nvPr/>
        </p:nvSpPr>
        <p:spPr>
          <a:xfrm>
            <a:off x="2038078" y="3578060"/>
            <a:ext cx="18434048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차트의 축, 범례의 정렬을 특정 필드를 기준으로 내림차순 혹은 오름차순으로 변경이 가능함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6094" y="5640123"/>
            <a:ext cx="7530209" cy="558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4319" y="4997558"/>
            <a:ext cx="9116784" cy="711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7"/>
          <p:cNvSpPr/>
          <p:nvPr/>
        </p:nvSpPr>
        <p:spPr>
          <a:xfrm>
            <a:off x="2413000" y="3689648"/>
            <a:ext cx="17526000" cy="125675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7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7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8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8"/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8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8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샘플 레포트 둘러보기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8"/>
          <p:cNvSpPr txBox="1"/>
          <p:nvPr/>
        </p:nvSpPr>
        <p:spPr>
          <a:xfrm>
            <a:off x="2038078" y="3578060"/>
            <a:ext cx="18269222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sng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Power BI Service</a:t>
            </a: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 &gt; Learn 섹션에서 Power BI가 기본적으로 제공하는 Sample Reports 확인</a:t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Power BI 의 다양한 시각화 차트와 기능들을 활용한 샘플들로 각기 다른 산업의 총 8개 샘플이 제공되며,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해당 레포트를 열면 자동으로 내 작업영역에 저장됨.</a:t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8078" y="7593758"/>
            <a:ext cx="20306257" cy="407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124fc46650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124fc46650e_0_0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124fc46650e_0_0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124fc46650e_0_0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124fc46650e_0_0"/>
          <p:cNvSpPr/>
          <p:nvPr/>
        </p:nvSpPr>
        <p:spPr>
          <a:xfrm>
            <a:off x="1534441" y="2021598"/>
            <a:ext cx="915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레포트 테마 설정하기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124fc46650e_0_0"/>
          <p:cNvSpPr txBox="1"/>
          <p:nvPr/>
        </p:nvSpPr>
        <p:spPr>
          <a:xfrm>
            <a:off x="2038078" y="3578060"/>
            <a:ext cx="12325200" cy="7971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'보기’  &gt; '테마'에서 보고서 전체에 적용되는 디자인 테마를 설정할 수 있으며, 크게 아래 3가지 방법으로 적용시킬 수 있음</a:t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기본 테마 사용</a:t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: Power BI Desktop에서 기본적으로 제공하는 테마 중에서 선택.</a:t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1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테마 사용자 지정</a:t>
            </a: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 기능을 사용하여 테마 customizing 및 저장</a:t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사용자 지정 테마 JSON 파일을 불러오기</a:t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181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</a:rPr>
              <a:t>Theme Gallery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181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</a:pPr>
            <a:r>
              <a:rPr b="0" i="0" lang="en-US" sz="3200" u="sng" cap="none" strike="noStrike">
                <a:solidFill>
                  <a:srgbClr val="63666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Themes</a:t>
            </a:r>
            <a:endParaRPr b="0" i="0" sz="32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2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366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834" name="Google Shape;834;g124fc46650e_0_0"/>
          <p:cNvPicPr preferRelativeResize="0"/>
          <p:nvPr/>
        </p:nvPicPr>
        <p:blipFill rotWithShape="1">
          <a:blip r:embed="rId5">
            <a:alphaModFix/>
          </a:blip>
          <a:srcRect b="2444" l="3645" r="686" t="1457"/>
          <a:stretch/>
        </p:blipFill>
        <p:spPr>
          <a:xfrm>
            <a:off x="14639240" y="3925229"/>
            <a:ext cx="5486100" cy="814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5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5"/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5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5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레포트 크기 설정하기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5"/>
          <p:cNvSpPr txBox="1"/>
          <p:nvPr/>
        </p:nvSpPr>
        <p:spPr>
          <a:xfrm>
            <a:off x="2038078" y="3578060"/>
            <a:ext cx="10153128" cy="1800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페이지 보기 설정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페이지에 맞춤, 너비에 맞춤, 실제 크기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그리드라인, 개체 고정 등 옵션 활용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35001" y="5587595"/>
            <a:ext cx="2715542" cy="687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5060" y="6250340"/>
            <a:ext cx="4612198" cy="372378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5"/>
          <p:cNvSpPr txBox="1"/>
          <p:nvPr/>
        </p:nvSpPr>
        <p:spPr>
          <a:xfrm>
            <a:off x="12664162" y="3578060"/>
            <a:ext cx="10153128" cy="1477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페이지 크기 설정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- 기본 표시 크기는 </a:t>
            </a: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49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9"/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9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9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레포트 배경 설정하기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9"/>
          <p:cNvSpPr txBox="1"/>
          <p:nvPr/>
        </p:nvSpPr>
        <p:spPr>
          <a:xfrm>
            <a:off x="2038078" y="3578060"/>
            <a:ext cx="17335772" cy="2062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색 배경 뿐 아니라 다양한 이미지를 활용할 수도 있음.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캔버스 배경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배경화면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483" y="6163306"/>
            <a:ext cx="12095444" cy="604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1"/>
          <p:cNvSpPr/>
          <p:nvPr/>
        </p:nvSpPr>
        <p:spPr>
          <a:xfrm>
            <a:off x="1554300" y="1959475"/>
            <a:ext cx="1494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계층구조와 데이터 드릴기능 활용하기 - 계층 구조 설정하기, 드릴다운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1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1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1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imeline&#10;&#10;Description automatically generated" id="867" name="Google Shape;86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0651" y="5838709"/>
            <a:ext cx="8384250" cy="2649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868" name="Google Shape;86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40651" y="8765900"/>
            <a:ext cx="8384251" cy="278770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51"/>
          <p:cNvSpPr/>
          <p:nvPr/>
        </p:nvSpPr>
        <p:spPr>
          <a:xfrm>
            <a:off x="17470503" y="5743475"/>
            <a:ext cx="1787461" cy="603337"/>
          </a:xfrm>
          <a:custGeom>
            <a:rect b="b" l="l" r="r" t="t"/>
            <a:pathLst>
              <a:path extrusionOk="0" h="689528" w="1937627">
                <a:moveTo>
                  <a:pt x="0" y="114924"/>
                </a:moveTo>
                <a:cubicBezTo>
                  <a:pt x="-4331" y="37859"/>
                  <a:pt x="38776" y="1092"/>
                  <a:pt x="114924" y="0"/>
                </a:cubicBezTo>
                <a:cubicBezTo>
                  <a:pt x="378882" y="-29505"/>
                  <a:pt x="464669" y="6145"/>
                  <a:pt x="718339" y="0"/>
                </a:cubicBezTo>
                <a:cubicBezTo>
                  <a:pt x="972009" y="-6145"/>
                  <a:pt x="1097752" y="16411"/>
                  <a:pt x="1304677" y="0"/>
                </a:cubicBezTo>
                <a:cubicBezTo>
                  <a:pt x="1511602" y="-16411"/>
                  <a:pt x="1586192" y="21406"/>
                  <a:pt x="1822703" y="0"/>
                </a:cubicBezTo>
                <a:cubicBezTo>
                  <a:pt x="1895766" y="-3511"/>
                  <a:pt x="1932593" y="54528"/>
                  <a:pt x="1937627" y="114924"/>
                </a:cubicBezTo>
                <a:cubicBezTo>
                  <a:pt x="1940710" y="245404"/>
                  <a:pt x="1921589" y="437965"/>
                  <a:pt x="1937627" y="574604"/>
                </a:cubicBezTo>
                <a:cubicBezTo>
                  <a:pt x="1930151" y="641180"/>
                  <a:pt x="1890932" y="680039"/>
                  <a:pt x="1822703" y="689528"/>
                </a:cubicBezTo>
                <a:cubicBezTo>
                  <a:pt x="1569439" y="711746"/>
                  <a:pt x="1504500" y="706252"/>
                  <a:pt x="1236366" y="689528"/>
                </a:cubicBezTo>
                <a:cubicBezTo>
                  <a:pt x="968232" y="672804"/>
                  <a:pt x="903626" y="712143"/>
                  <a:pt x="701261" y="689528"/>
                </a:cubicBezTo>
                <a:cubicBezTo>
                  <a:pt x="498896" y="666913"/>
                  <a:pt x="286821" y="713012"/>
                  <a:pt x="114924" y="689528"/>
                </a:cubicBezTo>
                <a:cubicBezTo>
                  <a:pt x="54092" y="701606"/>
                  <a:pt x="15690" y="636418"/>
                  <a:pt x="0" y="574604"/>
                </a:cubicBezTo>
                <a:cubicBezTo>
                  <a:pt x="-19476" y="392063"/>
                  <a:pt x="-14780" y="327839"/>
                  <a:pt x="0" y="114924"/>
                </a:cubicBezTo>
                <a:close/>
              </a:path>
            </a:pathLst>
          </a:cu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1"/>
          <p:cNvSpPr/>
          <p:nvPr/>
        </p:nvSpPr>
        <p:spPr>
          <a:xfrm>
            <a:off x="17871099" y="8655739"/>
            <a:ext cx="1937627" cy="689528"/>
          </a:xfrm>
          <a:custGeom>
            <a:rect b="b" l="l" r="r" t="t"/>
            <a:pathLst>
              <a:path extrusionOk="0" h="689528" w="1937627">
                <a:moveTo>
                  <a:pt x="0" y="114924"/>
                </a:moveTo>
                <a:cubicBezTo>
                  <a:pt x="-4331" y="37859"/>
                  <a:pt x="38776" y="1092"/>
                  <a:pt x="114924" y="0"/>
                </a:cubicBezTo>
                <a:cubicBezTo>
                  <a:pt x="378882" y="-29505"/>
                  <a:pt x="464669" y="6145"/>
                  <a:pt x="718339" y="0"/>
                </a:cubicBezTo>
                <a:cubicBezTo>
                  <a:pt x="972009" y="-6145"/>
                  <a:pt x="1097752" y="16411"/>
                  <a:pt x="1304677" y="0"/>
                </a:cubicBezTo>
                <a:cubicBezTo>
                  <a:pt x="1511602" y="-16411"/>
                  <a:pt x="1586192" y="21406"/>
                  <a:pt x="1822703" y="0"/>
                </a:cubicBezTo>
                <a:cubicBezTo>
                  <a:pt x="1895766" y="-3511"/>
                  <a:pt x="1932593" y="54528"/>
                  <a:pt x="1937627" y="114924"/>
                </a:cubicBezTo>
                <a:cubicBezTo>
                  <a:pt x="1940710" y="245404"/>
                  <a:pt x="1921589" y="437965"/>
                  <a:pt x="1937627" y="574604"/>
                </a:cubicBezTo>
                <a:cubicBezTo>
                  <a:pt x="1930151" y="641180"/>
                  <a:pt x="1890932" y="680039"/>
                  <a:pt x="1822703" y="689528"/>
                </a:cubicBezTo>
                <a:cubicBezTo>
                  <a:pt x="1569439" y="711746"/>
                  <a:pt x="1504500" y="706252"/>
                  <a:pt x="1236366" y="689528"/>
                </a:cubicBezTo>
                <a:cubicBezTo>
                  <a:pt x="968232" y="672804"/>
                  <a:pt x="903626" y="712143"/>
                  <a:pt x="701261" y="689528"/>
                </a:cubicBezTo>
                <a:cubicBezTo>
                  <a:pt x="498896" y="666913"/>
                  <a:pt x="286821" y="713012"/>
                  <a:pt x="114924" y="689528"/>
                </a:cubicBezTo>
                <a:cubicBezTo>
                  <a:pt x="54092" y="701606"/>
                  <a:pt x="15690" y="636418"/>
                  <a:pt x="0" y="574604"/>
                </a:cubicBezTo>
                <a:cubicBezTo>
                  <a:pt x="-19476" y="392063"/>
                  <a:pt x="-14780" y="327839"/>
                  <a:pt x="0" y="114924"/>
                </a:cubicBezTo>
                <a:close/>
              </a:path>
            </a:pathLst>
          </a:cu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1"/>
          <p:cNvSpPr txBox="1"/>
          <p:nvPr/>
        </p:nvSpPr>
        <p:spPr>
          <a:xfrm>
            <a:off x="1900699" y="3677400"/>
            <a:ext cx="122796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계층 구조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날짜(년-분기-월-일)와 같은 계층구조를 설정하면 드릴 다운 기능을 활용할 수 있음.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4300" y="6969388"/>
            <a:ext cx="622787" cy="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3363" y="8689125"/>
            <a:ext cx="622775" cy="6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1"/>
          <p:cNvSpPr txBox="1"/>
          <p:nvPr/>
        </p:nvSpPr>
        <p:spPr>
          <a:xfrm>
            <a:off x="1900693" y="6346800"/>
            <a:ext cx="10336200" cy="4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드릴다운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937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✔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한 번에 모든 필드 드릴다운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65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: 계층 구조의 다음 수준으로 이동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937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✔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한 번에 모든 필드 확장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65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: 현재 보기에 추가 계층 수준을 추가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65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: 상위 계층 데이터 유지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1b3f2690e2_0_16"/>
          <p:cNvSpPr/>
          <p:nvPr/>
        </p:nvSpPr>
        <p:spPr>
          <a:xfrm>
            <a:off x="1554300" y="1959475"/>
            <a:ext cx="1494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조건부 서식 설정하기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11b3f2690e2_0_16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11b3f2690e2_0_16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11b3f2690e2_0_16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11b3f2690e2_0_16"/>
          <p:cNvSpPr txBox="1"/>
          <p:nvPr/>
        </p:nvSpPr>
        <p:spPr>
          <a:xfrm>
            <a:off x="2303275" y="3668150"/>
            <a:ext cx="18638700" cy="13172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필드의 숫자 값을 기준으로 서식을 설정하는 기능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특정 값을 초과(또는 미만)하는 데이터 요소를 강조 표시하는데 유용</a:t>
            </a:r>
            <a:endParaRPr b="0" i="0" sz="3200" u="none" cap="none" strike="noStrike">
              <a:solidFill>
                <a:srgbClr val="17171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11b3f2690e2_0_16"/>
          <p:cNvSpPr txBox="1"/>
          <p:nvPr/>
        </p:nvSpPr>
        <p:spPr>
          <a:xfrm>
            <a:off x="2303275" y="5522475"/>
            <a:ext cx="6224400" cy="1055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값 기준 데이터 요소 색</a:t>
            </a:r>
            <a:endParaRPr b="1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11b3f2690e2_0_16"/>
          <p:cNvSpPr txBox="1"/>
          <p:nvPr/>
        </p:nvSpPr>
        <p:spPr>
          <a:xfrm>
            <a:off x="13020975" y="5522475"/>
            <a:ext cx="9166200" cy="17953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테이블, 행열 개체</a:t>
            </a:r>
            <a:endParaRPr b="1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막대, 아이콘 등 더 다양한 조건부 서식 지정이 가능함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Google Shape;886;g11b3f2690e2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3549" y="7336775"/>
            <a:ext cx="9166199" cy="241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11b3f2690e2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4500" y="9867800"/>
            <a:ext cx="6579575" cy="26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11b3f2690e2_0_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4500" y="6957975"/>
            <a:ext cx="6579574" cy="265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/>
          <p:nvPr/>
        </p:nvSpPr>
        <p:spPr>
          <a:xfrm>
            <a:off x="1524000" y="1964983"/>
            <a:ext cx="7498854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시작하기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20828000" y="1408036"/>
            <a:ext cx="2540000" cy="80060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시각화와 Power BI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2413000" y="3860800"/>
            <a:ext cx="18275150" cy="394467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www.powerbi.microsoft.com</a:t>
            </a:r>
            <a:endParaRPr b="0" i="0" sz="2400" u="none" cap="none" strike="noStrike">
              <a:solidFill>
                <a:srgbClr val="6F6F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 회사/학교 계정 사용하여 가입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1434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Noto Sans Symbols"/>
              <a:buChar char="✔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개인 계정 가입 불가. 해당 계정이 없다면 office365 계정을 생성하여 사용할 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656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Power BI Pro 60일 평가판 이용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656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F6F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6734650" y="11865100"/>
            <a:ext cx="1091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3BE4DA"/>
                </a:solidFill>
                <a:latin typeface="Arial"/>
                <a:ea typeface="Arial"/>
                <a:cs typeface="Arial"/>
                <a:sym typeface="Arial"/>
              </a:rPr>
              <a:t>Let’s create powerful stories using Power BI!</a:t>
            </a:r>
            <a:endParaRPr b="0" i="1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6"/>
          <p:cNvPicPr preferRelativeResize="0"/>
          <p:nvPr/>
        </p:nvPicPr>
        <p:blipFill rotWithShape="1">
          <a:blip r:embed="rId5">
            <a:alphaModFix/>
          </a:blip>
          <a:srcRect b="3683" l="1158" r="0" t="517"/>
          <a:stretch/>
        </p:blipFill>
        <p:spPr>
          <a:xfrm>
            <a:off x="6020504" y="7255884"/>
            <a:ext cx="12341403" cy="428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1b3f2690e2_0_29"/>
          <p:cNvSpPr/>
          <p:nvPr/>
        </p:nvSpPr>
        <p:spPr>
          <a:xfrm>
            <a:off x="1554300" y="1959475"/>
            <a:ext cx="1494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상호작용 설정하기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g11b3f2690e2_0_29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11b3f2690e2_0_29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11b3f2690e2_0_29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11b3f2690e2_0_29"/>
          <p:cNvSpPr txBox="1"/>
          <p:nvPr/>
        </p:nvSpPr>
        <p:spPr>
          <a:xfrm>
            <a:off x="2529649" y="3833825"/>
            <a:ext cx="17997300" cy="75056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시각화 개체는 페이지 내 다른 시각화를 교차 필터링 및 교차 강조 표시하는 데 사용할 수 있음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교차 강조 표시할 데이터 포인트 선택: 범주 축 값, 제목, 범례 등</a:t>
            </a:r>
            <a:endParaRPr b="1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시각적 개체 상호 작용 컨트롤</a:t>
            </a:r>
            <a:endParaRPr b="1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시각적 개체 선택 후 &gt; 서식&gt; 상호작용 편집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상호 작용 동작 여부 및 방법 변경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1339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상호작용 해제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1339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필터링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1339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강조 표시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g11b3f2690e2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57225" y="7793125"/>
            <a:ext cx="7000875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g11b3f2690e2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6950" y="8852738"/>
            <a:ext cx="758925" cy="65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g11b3f2690e2_0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6950" y="9511800"/>
            <a:ext cx="758925" cy="70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11b3f2690e2_0_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6950" y="8132750"/>
            <a:ext cx="75891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11b3f2690e2_0_29"/>
          <p:cNvSpPr/>
          <p:nvPr/>
        </p:nvSpPr>
        <p:spPr>
          <a:xfrm>
            <a:off x="11791600" y="8037155"/>
            <a:ext cx="1199152" cy="981179"/>
          </a:xfrm>
          <a:custGeom>
            <a:rect b="b" l="l" r="r" t="t"/>
            <a:pathLst>
              <a:path extrusionOk="0" h="2422663" w="9593220">
                <a:moveTo>
                  <a:pt x="0" y="403785"/>
                </a:moveTo>
                <a:cubicBezTo>
                  <a:pt x="-10290" y="148481"/>
                  <a:pt x="153683" y="2333"/>
                  <a:pt x="403785" y="0"/>
                </a:cubicBezTo>
                <a:cubicBezTo>
                  <a:pt x="614601" y="36987"/>
                  <a:pt x="965739" y="-5378"/>
                  <a:pt x="1255317" y="0"/>
                </a:cubicBezTo>
                <a:cubicBezTo>
                  <a:pt x="1544895" y="5378"/>
                  <a:pt x="1638355" y="9933"/>
                  <a:pt x="2018993" y="0"/>
                </a:cubicBezTo>
                <a:cubicBezTo>
                  <a:pt x="2399631" y="-9933"/>
                  <a:pt x="2326180" y="5403"/>
                  <a:pt x="2431243" y="0"/>
                </a:cubicBezTo>
                <a:cubicBezTo>
                  <a:pt x="2536306" y="-5403"/>
                  <a:pt x="2758677" y="17575"/>
                  <a:pt x="2931349" y="0"/>
                </a:cubicBezTo>
                <a:cubicBezTo>
                  <a:pt x="3104021" y="-17575"/>
                  <a:pt x="3266902" y="19650"/>
                  <a:pt x="3431455" y="0"/>
                </a:cubicBezTo>
                <a:cubicBezTo>
                  <a:pt x="3596008" y="-19650"/>
                  <a:pt x="3818241" y="21255"/>
                  <a:pt x="3931561" y="0"/>
                </a:cubicBezTo>
                <a:cubicBezTo>
                  <a:pt x="4044881" y="-21255"/>
                  <a:pt x="4380381" y="-35143"/>
                  <a:pt x="4783094" y="0"/>
                </a:cubicBezTo>
                <a:cubicBezTo>
                  <a:pt x="5185807" y="35143"/>
                  <a:pt x="5413303" y="-37812"/>
                  <a:pt x="5634626" y="0"/>
                </a:cubicBezTo>
                <a:cubicBezTo>
                  <a:pt x="5855949" y="37812"/>
                  <a:pt x="6020941" y="5928"/>
                  <a:pt x="6134732" y="0"/>
                </a:cubicBezTo>
                <a:cubicBezTo>
                  <a:pt x="6248523" y="-5928"/>
                  <a:pt x="6444508" y="-16392"/>
                  <a:pt x="6634838" y="0"/>
                </a:cubicBezTo>
                <a:cubicBezTo>
                  <a:pt x="6825168" y="16392"/>
                  <a:pt x="6938048" y="3145"/>
                  <a:pt x="7047088" y="0"/>
                </a:cubicBezTo>
                <a:cubicBezTo>
                  <a:pt x="7156128" y="-3145"/>
                  <a:pt x="7553285" y="10532"/>
                  <a:pt x="7810764" y="0"/>
                </a:cubicBezTo>
                <a:cubicBezTo>
                  <a:pt x="8068243" y="-10532"/>
                  <a:pt x="8075086" y="-2222"/>
                  <a:pt x="8310870" y="0"/>
                </a:cubicBezTo>
                <a:cubicBezTo>
                  <a:pt x="8546654" y="2222"/>
                  <a:pt x="8946226" y="16891"/>
                  <a:pt x="9189435" y="0"/>
                </a:cubicBezTo>
                <a:cubicBezTo>
                  <a:pt x="9428864" y="-46575"/>
                  <a:pt x="9613939" y="217066"/>
                  <a:pt x="9593220" y="403785"/>
                </a:cubicBezTo>
                <a:cubicBezTo>
                  <a:pt x="9572359" y="548165"/>
                  <a:pt x="9572281" y="793622"/>
                  <a:pt x="9593220" y="893697"/>
                </a:cubicBezTo>
                <a:cubicBezTo>
                  <a:pt x="9614159" y="993772"/>
                  <a:pt x="9616973" y="1270946"/>
                  <a:pt x="9593220" y="1399759"/>
                </a:cubicBezTo>
                <a:cubicBezTo>
                  <a:pt x="9569467" y="1528572"/>
                  <a:pt x="9607896" y="1880858"/>
                  <a:pt x="9593220" y="2018878"/>
                </a:cubicBezTo>
                <a:cubicBezTo>
                  <a:pt x="9621574" y="2245303"/>
                  <a:pt x="9407854" y="2439482"/>
                  <a:pt x="9189435" y="2422663"/>
                </a:cubicBezTo>
                <a:cubicBezTo>
                  <a:pt x="9048667" y="2437212"/>
                  <a:pt x="8873498" y="2404758"/>
                  <a:pt x="8777185" y="2422663"/>
                </a:cubicBezTo>
                <a:cubicBezTo>
                  <a:pt x="8680872" y="2440569"/>
                  <a:pt x="8323074" y="2402210"/>
                  <a:pt x="8101366" y="2422663"/>
                </a:cubicBezTo>
                <a:cubicBezTo>
                  <a:pt x="7879658" y="2443116"/>
                  <a:pt x="7638470" y="2409922"/>
                  <a:pt x="7425547" y="2422663"/>
                </a:cubicBezTo>
                <a:cubicBezTo>
                  <a:pt x="7212624" y="2435404"/>
                  <a:pt x="6918614" y="2412907"/>
                  <a:pt x="6661871" y="2422663"/>
                </a:cubicBezTo>
                <a:cubicBezTo>
                  <a:pt x="6405128" y="2432419"/>
                  <a:pt x="6211259" y="2388728"/>
                  <a:pt x="5810339" y="2422663"/>
                </a:cubicBezTo>
                <a:cubicBezTo>
                  <a:pt x="5409419" y="2456598"/>
                  <a:pt x="5471523" y="2436991"/>
                  <a:pt x="5310233" y="2422663"/>
                </a:cubicBezTo>
                <a:cubicBezTo>
                  <a:pt x="5148943" y="2408335"/>
                  <a:pt x="4855305" y="2391686"/>
                  <a:pt x="4458700" y="2422663"/>
                </a:cubicBezTo>
                <a:cubicBezTo>
                  <a:pt x="4062095" y="2453640"/>
                  <a:pt x="4144724" y="2419315"/>
                  <a:pt x="4046451" y="2422663"/>
                </a:cubicBezTo>
                <a:cubicBezTo>
                  <a:pt x="3948178" y="2426011"/>
                  <a:pt x="3814164" y="2422144"/>
                  <a:pt x="3634201" y="2422663"/>
                </a:cubicBezTo>
                <a:cubicBezTo>
                  <a:pt x="3454238" y="2423183"/>
                  <a:pt x="3098302" y="2454623"/>
                  <a:pt x="2870525" y="2422663"/>
                </a:cubicBezTo>
                <a:cubicBezTo>
                  <a:pt x="2642748" y="2390703"/>
                  <a:pt x="2601545" y="2406946"/>
                  <a:pt x="2458275" y="2422663"/>
                </a:cubicBezTo>
                <a:cubicBezTo>
                  <a:pt x="2315005" y="2438381"/>
                  <a:pt x="2059339" y="2431740"/>
                  <a:pt x="1870313" y="2422663"/>
                </a:cubicBezTo>
                <a:cubicBezTo>
                  <a:pt x="1681287" y="2413586"/>
                  <a:pt x="1650950" y="2428096"/>
                  <a:pt x="1458063" y="2422663"/>
                </a:cubicBezTo>
                <a:cubicBezTo>
                  <a:pt x="1265176" y="2417231"/>
                  <a:pt x="1233162" y="2411996"/>
                  <a:pt x="1045813" y="2422663"/>
                </a:cubicBezTo>
                <a:cubicBezTo>
                  <a:pt x="858464" y="2433331"/>
                  <a:pt x="626007" y="2435518"/>
                  <a:pt x="403785" y="2422663"/>
                </a:cubicBezTo>
                <a:cubicBezTo>
                  <a:pt x="207007" y="2459297"/>
                  <a:pt x="14916" y="2251275"/>
                  <a:pt x="0" y="2018878"/>
                </a:cubicBezTo>
                <a:cubicBezTo>
                  <a:pt x="14480" y="1781345"/>
                  <a:pt x="-17630" y="1768953"/>
                  <a:pt x="0" y="1528966"/>
                </a:cubicBezTo>
                <a:cubicBezTo>
                  <a:pt x="17630" y="1288979"/>
                  <a:pt x="6843" y="1172995"/>
                  <a:pt x="0" y="1022904"/>
                </a:cubicBezTo>
                <a:cubicBezTo>
                  <a:pt x="-6843" y="872813"/>
                  <a:pt x="19380" y="569407"/>
                  <a:pt x="0" y="403785"/>
                </a:cubicBezTo>
                <a:close/>
              </a:path>
            </a:pathLst>
          </a:cu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g11b3f2690e2_0_29"/>
          <p:cNvSpPr/>
          <p:nvPr/>
        </p:nvSpPr>
        <p:spPr>
          <a:xfrm>
            <a:off x="14189125" y="9729277"/>
            <a:ext cx="1007288" cy="484533"/>
          </a:xfrm>
          <a:custGeom>
            <a:rect b="b" l="l" r="r" t="t"/>
            <a:pathLst>
              <a:path extrusionOk="0" h="2422663" w="9593220">
                <a:moveTo>
                  <a:pt x="0" y="403785"/>
                </a:moveTo>
                <a:cubicBezTo>
                  <a:pt x="-10290" y="148481"/>
                  <a:pt x="153683" y="2333"/>
                  <a:pt x="403785" y="0"/>
                </a:cubicBezTo>
                <a:cubicBezTo>
                  <a:pt x="614601" y="36987"/>
                  <a:pt x="965739" y="-5378"/>
                  <a:pt x="1255317" y="0"/>
                </a:cubicBezTo>
                <a:cubicBezTo>
                  <a:pt x="1544895" y="5378"/>
                  <a:pt x="1638355" y="9933"/>
                  <a:pt x="2018993" y="0"/>
                </a:cubicBezTo>
                <a:cubicBezTo>
                  <a:pt x="2399631" y="-9933"/>
                  <a:pt x="2326180" y="5403"/>
                  <a:pt x="2431243" y="0"/>
                </a:cubicBezTo>
                <a:cubicBezTo>
                  <a:pt x="2536306" y="-5403"/>
                  <a:pt x="2758677" y="17575"/>
                  <a:pt x="2931349" y="0"/>
                </a:cubicBezTo>
                <a:cubicBezTo>
                  <a:pt x="3104021" y="-17575"/>
                  <a:pt x="3266902" y="19650"/>
                  <a:pt x="3431455" y="0"/>
                </a:cubicBezTo>
                <a:cubicBezTo>
                  <a:pt x="3596008" y="-19650"/>
                  <a:pt x="3818241" y="21255"/>
                  <a:pt x="3931561" y="0"/>
                </a:cubicBezTo>
                <a:cubicBezTo>
                  <a:pt x="4044881" y="-21255"/>
                  <a:pt x="4380381" y="-35143"/>
                  <a:pt x="4783094" y="0"/>
                </a:cubicBezTo>
                <a:cubicBezTo>
                  <a:pt x="5185807" y="35143"/>
                  <a:pt x="5413303" y="-37812"/>
                  <a:pt x="5634626" y="0"/>
                </a:cubicBezTo>
                <a:cubicBezTo>
                  <a:pt x="5855949" y="37812"/>
                  <a:pt x="6020941" y="5928"/>
                  <a:pt x="6134732" y="0"/>
                </a:cubicBezTo>
                <a:cubicBezTo>
                  <a:pt x="6248523" y="-5928"/>
                  <a:pt x="6444508" y="-16392"/>
                  <a:pt x="6634838" y="0"/>
                </a:cubicBezTo>
                <a:cubicBezTo>
                  <a:pt x="6825168" y="16392"/>
                  <a:pt x="6938048" y="3145"/>
                  <a:pt x="7047088" y="0"/>
                </a:cubicBezTo>
                <a:cubicBezTo>
                  <a:pt x="7156128" y="-3145"/>
                  <a:pt x="7553285" y="10532"/>
                  <a:pt x="7810764" y="0"/>
                </a:cubicBezTo>
                <a:cubicBezTo>
                  <a:pt x="8068243" y="-10532"/>
                  <a:pt x="8075086" y="-2222"/>
                  <a:pt x="8310870" y="0"/>
                </a:cubicBezTo>
                <a:cubicBezTo>
                  <a:pt x="8546654" y="2222"/>
                  <a:pt x="8946226" y="16891"/>
                  <a:pt x="9189435" y="0"/>
                </a:cubicBezTo>
                <a:cubicBezTo>
                  <a:pt x="9428864" y="-46575"/>
                  <a:pt x="9613939" y="217066"/>
                  <a:pt x="9593220" y="403785"/>
                </a:cubicBezTo>
                <a:cubicBezTo>
                  <a:pt x="9572359" y="548165"/>
                  <a:pt x="9572281" y="793622"/>
                  <a:pt x="9593220" y="893697"/>
                </a:cubicBezTo>
                <a:cubicBezTo>
                  <a:pt x="9614159" y="993772"/>
                  <a:pt x="9616973" y="1270946"/>
                  <a:pt x="9593220" y="1399759"/>
                </a:cubicBezTo>
                <a:cubicBezTo>
                  <a:pt x="9569467" y="1528572"/>
                  <a:pt x="9607896" y="1880858"/>
                  <a:pt x="9593220" y="2018878"/>
                </a:cubicBezTo>
                <a:cubicBezTo>
                  <a:pt x="9621574" y="2245303"/>
                  <a:pt x="9407854" y="2439482"/>
                  <a:pt x="9189435" y="2422663"/>
                </a:cubicBezTo>
                <a:cubicBezTo>
                  <a:pt x="9048667" y="2437212"/>
                  <a:pt x="8873498" y="2404758"/>
                  <a:pt x="8777185" y="2422663"/>
                </a:cubicBezTo>
                <a:cubicBezTo>
                  <a:pt x="8680872" y="2440569"/>
                  <a:pt x="8323074" y="2402210"/>
                  <a:pt x="8101366" y="2422663"/>
                </a:cubicBezTo>
                <a:cubicBezTo>
                  <a:pt x="7879658" y="2443116"/>
                  <a:pt x="7638470" y="2409922"/>
                  <a:pt x="7425547" y="2422663"/>
                </a:cubicBezTo>
                <a:cubicBezTo>
                  <a:pt x="7212624" y="2435404"/>
                  <a:pt x="6918614" y="2412907"/>
                  <a:pt x="6661871" y="2422663"/>
                </a:cubicBezTo>
                <a:cubicBezTo>
                  <a:pt x="6405128" y="2432419"/>
                  <a:pt x="6211259" y="2388728"/>
                  <a:pt x="5810339" y="2422663"/>
                </a:cubicBezTo>
                <a:cubicBezTo>
                  <a:pt x="5409419" y="2456598"/>
                  <a:pt x="5471523" y="2436991"/>
                  <a:pt x="5310233" y="2422663"/>
                </a:cubicBezTo>
                <a:cubicBezTo>
                  <a:pt x="5148943" y="2408335"/>
                  <a:pt x="4855305" y="2391686"/>
                  <a:pt x="4458700" y="2422663"/>
                </a:cubicBezTo>
                <a:cubicBezTo>
                  <a:pt x="4062095" y="2453640"/>
                  <a:pt x="4144724" y="2419315"/>
                  <a:pt x="4046451" y="2422663"/>
                </a:cubicBezTo>
                <a:cubicBezTo>
                  <a:pt x="3948178" y="2426011"/>
                  <a:pt x="3814164" y="2422144"/>
                  <a:pt x="3634201" y="2422663"/>
                </a:cubicBezTo>
                <a:cubicBezTo>
                  <a:pt x="3454238" y="2423183"/>
                  <a:pt x="3098302" y="2454623"/>
                  <a:pt x="2870525" y="2422663"/>
                </a:cubicBezTo>
                <a:cubicBezTo>
                  <a:pt x="2642748" y="2390703"/>
                  <a:pt x="2601545" y="2406946"/>
                  <a:pt x="2458275" y="2422663"/>
                </a:cubicBezTo>
                <a:cubicBezTo>
                  <a:pt x="2315005" y="2438381"/>
                  <a:pt x="2059339" y="2431740"/>
                  <a:pt x="1870313" y="2422663"/>
                </a:cubicBezTo>
                <a:cubicBezTo>
                  <a:pt x="1681287" y="2413586"/>
                  <a:pt x="1650950" y="2428096"/>
                  <a:pt x="1458063" y="2422663"/>
                </a:cubicBezTo>
                <a:cubicBezTo>
                  <a:pt x="1265176" y="2417231"/>
                  <a:pt x="1233162" y="2411996"/>
                  <a:pt x="1045813" y="2422663"/>
                </a:cubicBezTo>
                <a:cubicBezTo>
                  <a:pt x="858464" y="2433331"/>
                  <a:pt x="626007" y="2435518"/>
                  <a:pt x="403785" y="2422663"/>
                </a:cubicBezTo>
                <a:cubicBezTo>
                  <a:pt x="207007" y="2459297"/>
                  <a:pt x="14916" y="2251275"/>
                  <a:pt x="0" y="2018878"/>
                </a:cubicBezTo>
                <a:cubicBezTo>
                  <a:pt x="14480" y="1781345"/>
                  <a:pt x="-17630" y="1768953"/>
                  <a:pt x="0" y="1528966"/>
                </a:cubicBezTo>
                <a:cubicBezTo>
                  <a:pt x="17630" y="1288979"/>
                  <a:pt x="6843" y="1172995"/>
                  <a:pt x="0" y="1022904"/>
                </a:cubicBezTo>
                <a:cubicBezTo>
                  <a:pt x="-6843" y="872813"/>
                  <a:pt x="19380" y="569407"/>
                  <a:pt x="0" y="403785"/>
                </a:cubicBezTo>
                <a:close/>
              </a:path>
            </a:pathLst>
          </a:cu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1b3f2690e2_0_41"/>
          <p:cNvSpPr/>
          <p:nvPr/>
        </p:nvSpPr>
        <p:spPr>
          <a:xfrm>
            <a:off x="1554300" y="1959475"/>
            <a:ext cx="1494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 그룹화 및 범주화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11b3f2690e2_0_41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1b3f2690e2_0_41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11b3f2690e2_0_41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11b3f2690e2_0_41"/>
          <p:cNvSpPr txBox="1"/>
          <p:nvPr/>
        </p:nvSpPr>
        <p:spPr>
          <a:xfrm>
            <a:off x="2265524" y="3495275"/>
            <a:ext cx="9186600" cy="2733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그룹화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필드 내 여러 요소들을 그룹으로 묶어서 시각화하고자 할 때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그룹화하고자하는 필드 우클릭 &gt; 새 그룹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시각적 개체에서 그룹화하려는 요소들을 다중 선택한 후 우클릭 &gt; 데이터 그룹화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3" name="Google Shape;913;g11b3f2690e2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3100" y="7004675"/>
            <a:ext cx="6243376" cy="49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11b3f2690e2_0_41"/>
          <p:cNvSpPr txBox="1"/>
          <p:nvPr/>
        </p:nvSpPr>
        <p:spPr>
          <a:xfrm>
            <a:off x="12190824" y="3495275"/>
            <a:ext cx="9186600" cy="22375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범주화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수치 및 시간 필드에 대해 사용 가능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측정값에는 사용 불가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빈 사이즈 혹은 개수 선택하여 적용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g11b3f2690e2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73163" y="8611794"/>
            <a:ext cx="1110615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11b3f2690e2_0_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84124" y="6123613"/>
            <a:ext cx="5762625" cy="325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g11b3f2690e2_0_41"/>
          <p:cNvCxnSpPr/>
          <p:nvPr/>
        </p:nvCxnSpPr>
        <p:spPr>
          <a:xfrm flipH="1" rot="10800000">
            <a:off x="15691104" y="7825494"/>
            <a:ext cx="1092900" cy="786300"/>
          </a:xfrm>
          <a:prstGeom prst="curvedConnector3">
            <a:avLst>
              <a:gd fmla="val 50005" name="adj1"/>
            </a:avLst>
          </a:pr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1b3f2690e2_0_54"/>
          <p:cNvSpPr/>
          <p:nvPr/>
        </p:nvSpPr>
        <p:spPr>
          <a:xfrm>
            <a:off x="1554300" y="1959475"/>
            <a:ext cx="1494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필터 적용하기 - 레포트, 페이지, 차트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11b3f2690e2_0_54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g11b3f2690e2_0_54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g11b3f2690e2_0_54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g11b3f2690e2_0_54"/>
          <p:cNvSpPr txBox="1"/>
          <p:nvPr/>
        </p:nvSpPr>
        <p:spPr>
          <a:xfrm>
            <a:off x="2398722" y="3607425"/>
            <a:ext cx="18090300" cy="6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레포트, 페이지, 차트 단위로 필터 적용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필터와 함께 보고서를 저장할 경우 보고서 구독자는 편집 권한 없이도 읽기용 보기에서 카테고리 필터를 조작하여 값을 선택하거나 지울 수 있으며, 필터 잠금을 통해 이를 방지할 수 있음.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필터 창 표시 또는 숨기기 / 필터 잠그기 또는 숨기기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필터 패널도 레포트 서식에 맞게 서식 변경이 가능함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필터 관련 옵션 설정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필터 저장 허용: 옵션&gt;보고서설정&gt;영구필터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검색 기능: 옵션&gt;보고서설정&gt;필터 창 검색 사용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적용 단추: 파일&gt;옵션 및 설정&gt;옵션&gt;쿼리 감소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7" name="Google Shape;927;g11b3f2690e2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8125" y="6310827"/>
            <a:ext cx="9010126" cy="4006097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11b3f2690e2_0_54"/>
          <p:cNvSpPr/>
          <p:nvPr/>
        </p:nvSpPr>
        <p:spPr>
          <a:xfrm>
            <a:off x="18587934" y="6276681"/>
            <a:ext cx="1199152" cy="4076130"/>
          </a:xfrm>
          <a:custGeom>
            <a:rect b="b" l="l" r="r" t="t"/>
            <a:pathLst>
              <a:path extrusionOk="0" h="2422663" w="9593220">
                <a:moveTo>
                  <a:pt x="0" y="403785"/>
                </a:moveTo>
                <a:cubicBezTo>
                  <a:pt x="-10290" y="148481"/>
                  <a:pt x="153683" y="2333"/>
                  <a:pt x="403785" y="0"/>
                </a:cubicBezTo>
                <a:cubicBezTo>
                  <a:pt x="614601" y="36987"/>
                  <a:pt x="965739" y="-5378"/>
                  <a:pt x="1255317" y="0"/>
                </a:cubicBezTo>
                <a:cubicBezTo>
                  <a:pt x="1544895" y="5378"/>
                  <a:pt x="1638355" y="9933"/>
                  <a:pt x="2018993" y="0"/>
                </a:cubicBezTo>
                <a:cubicBezTo>
                  <a:pt x="2399631" y="-9933"/>
                  <a:pt x="2326180" y="5403"/>
                  <a:pt x="2431243" y="0"/>
                </a:cubicBezTo>
                <a:cubicBezTo>
                  <a:pt x="2536306" y="-5403"/>
                  <a:pt x="2758677" y="17575"/>
                  <a:pt x="2931349" y="0"/>
                </a:cubicBezTo>
                <a:cubicBezTo>
                  <a:pt x="3104021" y="-17575"/>
                  <a:pt x="3266902" y="19650"/>
                  <a:pt x="3431455" y="0"/>
                </a:cubicBezTo>
                <a:cubicBezTo>
                  <a:pt x="3596008" y="-19650"/>
                  <a:pt x="3818241" y="21255"/>
                  <a:pt x="3931561" y="0"/>
                </a:cubicBezTo>
                <a:cubicBezTo>
                  <a:pt x="4044881" y="-21255"/>
                  <a:pt x="4380381" y="-35143"/>
                  <a:pt x="4783094" y="0"/>
                </a:cubicBezTo>
                <a:cubicBezTo>
                  <a:pt x="5185807" y="35143"/>
                  <a:pt x="5413303" y="-37812"/>
                  <a:pt x="5634626" y="0"/>
                </a:cubicBezTo>
                <a:cubicBezTo>
                  <a:pt x="5855949" y="37812"/>
                  <a:pt x="6020941" y="5928"/>
                  <a:pt x="6134732" y="0"/>
                </a:cubicBezTo>
                <a:cubicBezTo>
                  <a:pt x="6248523" y="-5928"/>
                  <a:pt x="6444508" y="-16392"/>
                  <a:pt x="6634838" y="0"/>
                </a:cubicBezTo>
                <a:cubicBezTo>
                  <a:pt x="6825168" y="16392"/>
                  <a:pt x="6938048" y="3145"/>
                  <a:pt x="7047088" y="0"/>
                </a:cubicBezTo>
                <a:cubicBezTo>
                  <a:pt x="7156128" y="-3145"/>
                  <a:pt x="7553285" y="10532"/>
                  <a:pt x="7810764" y="0"/>
                </a:cubicBezTo>
                <a:cubicBezTo>
                  <a:pt x="8068243" y="-10532"/>
                  <a:pt x="8075086" y="-2222"/>
                  <a:pt x="8310870" y="0"/>
                </a:cubicBezTo>
                <a:cubicBezTo>
                  <a:pt x="8546654" y="2222"/>
                  <a:pt x="8946226" y="16891"/>
                  <a:pt x="9189435" y="0"/>
                </a:cubicBezTo>
                <a:cubicBezTo>
                  <a:pt x="9428864" y="-46575"/>
                  <a:pt x="9613939" y="217066"/>
                  <a:pt x="9593220" y="403785"/>
                </a:cubicBezTo>
                <a:cubicBezTo>
                  <a:pt x="9572359" y="548165"/>
                  <a:pt x="9572281" y="793622"/>
                  <a:pt x="9593220" y="893697"/>
                </a:cubicBezTo>
                <a:cubicBezTo>
                  <a:pt x="9614159" y="993772"/>
                  <a:pt x="9616973" y="1270946"/>
                  <a:pt x="9593220" y="1399759"/>
                </a:cubicBezTo>
                <a:cubicBezTo>
                  <a:pt x="9569467" y="1528572"/>
                  <a:pt x="9607896" y="1880858"/>
                  <a:pt x="9593220" y="2018878"/>
                </a:cubicBezTo>
                <a:cubicBezTo>
                  <a:pt x="9621574" y="2245303"/>
                  <a:pt x="9407854" y="2439482"/>
                  <a:pt x="9189435" y="2422663"/>
                </a:cubicBezTo>
                <a:cubicBezTo>
                  <a:pt x="9048667" y="2437212"/>
                  <a:pt x="8873498" y="2404758"/>
                  <a:pt x="8777185" y="2422663"/>
                </a:cubicBezTo>
                <a:cubicBezTo>
                  <a:pt x="8680872" y="2440569"/>
                  <a:pt x="8323074" y="2402210"/>
                  <a:pt x="8101366" y="2422663"/>
                </a:cubicBezTo>
                <a:cubicBezTo>
                  <a:pt x="7879658" y="2443116"/>
                  <a:pt x="7638470" y="2409922"/>
                  <a:pt x="7425547" y="2422663"/>
                </a:cubicBezTo>
                <a:cubicBezTo>
                  <a:pt x="7212624" y="2435404"/>
                  <a:pt x="6918614" y="2412907"/>
                  <a:pt x="6661871" y="2422663"/>
                </a:cubicBezTo>
                <a:cubicBezTo>
                  <a:pt x="6405128" y="2432419"/>
                  <a:pt x="6211259" y="2388728"/>
                  <a:pt x="5810339" y="2422663"/>
                </a:cubicBezTo>
                <a:cubicBezTo>
                  <a:pt x="5409419" y="2456598"/>
                  <a:pt x="5471523" y="2436991"/>
                  <a:pt x="5310233" y="2422663"/>
                </a:cubicBezTo>
                <a:cubicBezTo>
                  <a:pt x="5148943" y="2408335"/>
                  <a:pt x="4855305" y="2391686"/>
                  <a:pt x="4458700" y="2422663"/>
                </a:cubicBezTo>
                <a:cubicBezTo>
                  <a:pt x="4062095" y="2453640"/>
                  <a:pt x="4144724" y="2419315"/>
                  <a:pt x="4046451" y="2422663"/>
                </a:cubicBezTo>
                <a:cubicBezTo>
                  <a:pt x="3948178" y="2426011"/>
                  <a:pt x="3814164" y="2422144"/>
                  <a:pt x="3634201" y="2422663"/>
                </a:cubicBezTo>
                <a:cubicBezTo>
                  <a:pt x="3454238" y="2423183"/>
                  <a:pt x="3098302" y="2454623"/>
                  <a:pt x="2870525" y="2422663"/>
                </a:cubicBezTo>
                <a:cubicBezTo>
                  <a:pt x="2642748" y="2390703"/>
                  <a:pt x="2601545" y="2406946"/>
                  <a:pt x="2458275" y="2422663"/>
                </a:cubicBezTo>
                <a:cubicBezTo>
                  <a:pt x="2315005" y="2438381"/>
                  <a:pt x="2059339" y="2431740"/>
                  <a:pt x="1870313" y="2422663"/>
                </a:cubicBezTo>
                <a:cubicBezTo>
                  <a:pt x="1681287" y="2413586"/>
                  <a:pt x="1650950" y="2428096"/>
                  <a:pt x="1458063" y="2422663"/>
                </a:cubicBezTo>
                <a:cubicBezTo>
                  <a:pt x="1265176" y="2417231"/>
                  <a:pt x="1233162" y="2411996"/>
                  <a:pt x="1045813" y="2422663"/>
                </a:cubicBezTo>
                <a:cubicBezTo>
                  <a:pt x="858464" y="2433331"/>
                  <a:pt x="626007" y="2435518"/>
                  <a:pt x="403785" y="2422663"/>
                </a:cubicBezTo>
                <a:cubicBezTo>
                  <a:pt x="207007" y="2459297"/>
                  <a:pt x="14916" y="2251275"/>
                  <a:pt x="0" y="2018878"/>
                </a:cubicBezTo>
                <a:cubicBezTo>
                  <a:pt x="14480" y="1781345"/>
                  <a:pt x="-17630" y="1768953"/>
                  <a:pt x="0" y="1528966"/>
                </a:cubicBezTo>
                <a:cubicBezTo>
                  <a:pt x="17630" y="1288979"/>
                  <a:pt x="6843" y="1172995"/>
                  <a:pt x="0" y="1022904"/>
                </a:cubicBezTo>
                <a:cubicBezTo>
                  <a:pt x="-6843" y="872813"/>
                  <a:pt x="19380" y="569407"/>
                  <a:pt x="0" y="403785"/>
                </a:cubicBezTo>
                <a:close/>
              </a:path>
            </a:pathLst>
          </a:cu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1b3f2690e2_0_137"/>
          <p:cNvSpPr/>
          <p:nvPr/>
        </p:nvSpPr>
        <p:spPr>
          <a:xfrm>
            <a:off x="1554300" y="1959475"/>
            <a:ext cx="1494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 측정값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11b3f2690e2_0_137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11b3f2690e2_0_137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11b3f2690e2_0_137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g11b3f2690e2_0_137"/>
          <p:cNvSpPr txBox="1"/>
          <p:nvPr/>
        </p:nvSpPr>
        <p:spPr>
          <a:xfrm>
            <a:off x="2398722" y="3607425"/>
            <a:ext cx="18090300" cy="4148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DAX(Data Analysis Expressions)라는 언어를 활용.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DAX는 계산 열, 측정값 및 사용자 지정 테이블을 만드는 데 사용됨.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계산 열과 측정값의 차이점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939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계산 열의 경우, 각각의 행에 대해 연산 🡺 데이터셋에 저장되며, 용량이 늘어나 새로 고침 시간이 길어질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939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측정값의 경우, 요청할 때만 연산.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g11b3f2690e2_0_137"/>
          <p:cNvPicPr preferRelativeResize="0"/>
          <p:nvPr/>
        </p:nvPicPr>
        <p:blipFill rotWithShape="1">
          <a:blip r:embed="rId4">
            <a:alphaModFix/>
          </a:blip>
          <a:srcRect b="0" l="5423" r="0" t="8195"/>
          <a:stretch/>
        </p:blipFill>
        <p:spPr>
          <a:xfrm>
            <a:off x="3541200" y="7756223"/>
            <a:ext cx="6853102" cy="487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1b3f2690e2_0_147"/>
          <p:cNvSpPr/>
          <p:nvPr/>
        </p:nvSpPr>
        <p:spPr>
          <a:xfrm>
            <a:off x="1554300" y="1959475"/>
            <a:ext cx="1494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빠른 측정값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11b3f2690e2_0_147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11b3f2690e2_0_147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11b3f2690e2_0_147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11b3f2690e2_0_147"/>
          <p:cNvSpPr txBox="1"/>
          <p:nvPr/>
        </p:nvSpPr>
        <p:spPr>
          <a:xfrm>
            <a:off x="2398722" y="3607425"/>
            <a:ext cx="17960674" cy="2449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DAX를 작성할 필요 없이, 필드 선택 값에 따라 자동으로 작성됨.</a:t>
            </a:r>
            <a:endParaRPr/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범주별 집계, 필터, 시간 인텔리전스, 합계, 수학 연산, 텍스트 관련 계산이 가능함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새로운 필드로 생성이 되며 다른 모든 시각적 개체에 사용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측정값을 나타내는 DAX 수식을 확인할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g11b3f2690e2_0_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0237" y="6413145"/>
            <a:ext cx="5484047" cy="5746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1b3f2690e2_0_167"/>
          <p:cNvSpPr/>
          <p:nvPr/>
        </p:nvSpPr>
        <p:spPr>
          <a:xfrm>
            <a:off x="1554300" y="1959475"/>
            <a:ext cx="1494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북마크 활용하기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11b3f2690e2_0_167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11b3f2690e2_0_167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11b3f2690e2_0_167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11b3f2690e2_0_167"/>
          <p:cNvSpPr txBox="1"/>
          <p:nvPr/>
        </p:nvSpPr>
        <p:spPr>
          <a:xfrm>
            <a:off x="2258045" y="3770266"/>
            <a:ext cx="10332539" cy="7546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북마크를 활용하여 페이지의 상태를 캡쳐 가능하며, </a:t>
            </a:r>
            <a:endParaRPr/>
          </a:p>
          <a:p>
            <a:pPr indent="-4572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슬라이드쇼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로 활용하거나 </a:t>
            </a: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시각적 개체 선택 전환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에 사용될 수 있음.</a:t>
            </a:r>
            <a:endParaRPr/>
          </a:p>
          <a:p>
            <a:pPr indent="-254000" lvl="0" marL="482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북마크 생성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책갈피에 표시하려는 보고서 페이지를 구성 ⇒  북마크 창에서 북마크를 추가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적용 내용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508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- 데이터: 필터 및 슬라이서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508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- 표시: 스포트라이트 및 표시 유형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508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- 현재 페이지: 표시된 페이지를 나타냄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08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버튼에 북마크 할당 </a:t>
            </a: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또는 </a:t>
            </a: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북마크 탐색기 삽입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g11b3f2690e2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0334" y="3770266"/>
            <a:ext cx="6894697" cy="390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g11b3f2690e2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40334" y="7838692"/>
            <a:ext cx="6894697" cy="388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26b2a2a9dc_0_13"/>
          <p:cNvSpPr/>
          <p:nvPr/>
        </p:nvSpPr>
        <p:spPr>
          <a:xfrm>
            <a:off x="1554300" y="1959475"/>
            <a:ext cx="1494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삽입하기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126b2a2a9dc_0_13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g126b2a2a9dc_0_13"/>
          <p:cNvSpPr/>
          <p:nvPr/>
        </p:nvSpPr>
        <p:spPr>
          <a:xfrm>
            <a:off x="20828000" y="2200124"/>
            <a:ext cx="2540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g126b2a2a9dc_0_13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126b2a2a9dc_0_13"/>
          <p:cNvSpPr txBox="1"/>
          <p:nvPr/>
        </p:nvSpPr>
        <p:spPr>
          <a:xfrm>
            <a:off x="2133600" y="3607425"/>
            <a:ext cx="18285084" cy="4148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요소 삽입하기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텍스트 상자, 도형, 이미지 등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URL 활용하기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	데이터 속성 &gt; ‘이미지 URL’ &gt; 테이블에 나타내기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g126b2a2a9dc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34284" y="4692802"/>
            <a:ext cx="2791008" cy="671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g126b2a2a9dc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4502" y="7756223"/>
            <a:ext cx="8555923" cy="340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0"/>
          <p:cNvSpPr/>
          <p:nvPr/>
        </p:nvSpPr>
        <p:spPr>
          <a:xfrm>
            <a:off x="1554301" y="1959468"/>
            <a:ext cx="11056994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시각적 개체 커스터마이징(1) - 포커스 모드, 테이블로 보기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0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50"/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50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50"/>
          <p:cNvSpPr txBox="1"/>
          <p:nvPr/>
        </p:nvSpPr>
        <p:spPr>
          <a:xfrm>
            <a:off x="2037150" y="4273350"/>
            <a:ext cx="9593100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시각적 개체 전체화면으로 보기 (포커스 모드)</a:t>
            </a:r>
            <a:endParaRPr b="0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ar chart&#10;&#10;Description automatically generated" id="980" name="Google Shape;98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9400" y="8582398"/>
            <a:ext cx="6241052" cy="39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7150" y="5357825"/>
            <a:ext cx="5578299" cy="3701576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50"/>
          <p:cNvSpPr/>
          <p:nvPr/>
        </p:nvSpPr>
        <p:spPr>
          <a:xfrm>
            <a:off x="1843201" y="5450373"/>
            <a:ext cx="2540467" cy="1713475"/>
          </a:xfrm>
          <a:custGeom>
            <a:rect b="b" l="l" r="r" t="t"/>
            <a:pathLst>
              <a:path extrusionOk="0" h="2646293" w="3893436">
                <a:moveTo>
                  <a:pt x="0" y="441058"/>
                </a:moveTo>
                <a:cubicBezTo>
                  <a:pt x="-1854" y="191648"/>
                  <a:pt x="156753" y="3506"/>
                  <a:pt x="441058" y="0"/>
                </a:cubicBezTo>
                <a:cubicBezTo>
                  <a:pt x="655817" y="-28677"/>
                  <a:pt x="961401" y="3090"/>
                  <a:pt x="1103548" y="0"/>
                </a:cubicBezTo>
                <a:cubicBezTo>
                  <a:pt x="1245695" y="-3090"/>
                  <a:pt x="1428335" y="11831"/>
                  <a:pt x="1735926" y="0"/>
                </a:cubicBezTo>
                <a:cubicBezTo>
                  <a:pt x="2043517" y="-11831"/>
                  <a:pt x="2036849" y="-24515"/>
                  <a:pt x="2247850" y="0"/>
                </a:cubicBezTo>
                <a:cubicBezTo>
                  <a:pt x="2458851" y="24515"/>
                  <a:pt x="2540539" y="2416"/>
                  <a:pt x="2789888" y="0"/>
                </a:cubicBezTo>
                <a:cubicBezTo>
                  <a:pt x="3039237" y="-2416"/>
                  <a:pt x="3140587" y="22425"/>
                  <a:pt x="3452378" y="0"/>
                </a:cubicBezTo>
                <a:cubicBezTo>
                  <a:pt x="3686376" y="13847"/>
                  <a:pt x="3900698" y="224098"/>
                  <a:pt x="3893436" y="441058"/>
                </a:cubicBezTo>
                <a:cubicBezTo>
                  <a:pt x="3902875" y="708441"/>
                  <a:pt x="3913333" y="785637"/>
                  <a:pt x="3893436" y="976192"/>
                </a:cubicBezTo>
                <a:cubicBezTo>
                  <a:pt x="3873539" y="1166747"/>
                  <a:pt x="3919415" y="1305394"/>
                  <a:pt x="3893436" y="1528967"/>
                </a:cubicBezTo>
                <a:cubicBezTo>
                  <a:pt x="3867457" y="1752540"/>
                  <a:pt x="3919057" y="2045596"/>
                  <a:pt x="3893436" y="2205235"/>
                </a:cubicBezTo>
                <a:cubicBezTo>
                  <a:pt x="3931492" y="2476231"/>
                  <a:pt x="3729535" y="2682056"/>
                  <a:pt x="3452378" y="2646293"/>
                </a:cubicBezTo>
                <a:cubicBezTo>
                  <a:pt x="3240423" y="2624739"/>
                  <a:pt x="3136147" y="2670042"/>
                  <a:pt x="2850114" y="2646293"/>
                </a:cubicBezTo>
                <a:cubicBezTo>
                  <a:pt x="2564081" y="2622544"/>
                  <a:pt x="2493713" y="2643055"/>
                  <a:pt x="2217737" y="2646293"/>
                </a:cubicBezTo>
                <a:cubicBezTo>
                  <a:pt x="1941761" y="2649531"/>
                  <a:pt x="1758475" y="2629128"/>
                  <a:pt x="1585360" y="2646293"/>
                </a:cubicBezTo>
                <a:cubicBezTo>
                  <a:pt x="1412245" y="2663458"/>
                  <a:pt x="1209895" y="2668717"/>
                  <a:pt x="1013209" y="2646293"/>
                </a:cubicBezTo>
                <a:cubicBezTo>
                  <a:pt x="816523" y="2623869"/>
                  <a:pt x="722433" y="2645800"/>
                  <a:pt x="441058" y="2646293"/>
                </a:cubicBezTo>
                <a:cubicBezTo>
                  <a:pt x="214923" y="2608820"/>
                  <a:pt x="31712" y="2456256"/>
                  <a:pt x="0" y="2205235"/>
                </a:cubicBezTo>
                <a:cubicBezTo>
                  <a:pt x="18032" y="1943465"/>
                  <a:pt x="-19067" y="1788590"/>
                  <a:pt x="0" y="1652460"/>
                </a:cubicBezTo>
                <a:cubicBezTo>
                  <a:pt x="19067" y="1516331"/>
                  <a:pt x="-42" y="1204780"/>
                  <a:pt x="0" y="1082042"/>
                </a:cubicBezTo>
                <a:cubicBezTo>
                  <a:pt x="42" y="959304"/>
                  <a:pt x="26340" y="736635"/>
                  <a:pt x="0" y="441058"/>
                </a:cubicBezTo>
                <a:close/>
              </a:path>
            </a:pathLst>
          </a:cu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3" name="Google Shape;983;p50"/>
          <p:cNvCxnSpPr>
            <a:endCxn id="980" idx="1"/>
          </p:cNvCxnSpPr>
          <p:nvPr/>
        </p:nvCxnSpPr>
        <p:spPr>
          <a:xfrm flipH="1" rot="-5400000">
            <a:off x="2654050" y="8093685"/>
            <a:ext cx="3179100" cy="1731600"/>
          </a:xfrm>
          <a:prstGeom prst="curvedConnector2">
            <a:avLst/>
          </a:pr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984" name="Google Shape;984;p50"/>
          <p:cNvSpPr txBox="1"/>
          <p:nvPr/>
        </p:nvSpPr>
        <p:spPr>
          <a:xfrm>
            <a:off x="12040475" y="4273350"/>
            <a:ext cx="10258800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시각화를 만드는 데 사용된 데이터를 테이블로 표시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chart&#10;&#10;Description automatically generated" id="985" name="Google Shape;985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42401" y="5357825"/>
            <a:ext cx="8549375" cy="648895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50"/>
          <p:cNvSpPr/>
          <p:nvPr/>
        </p:nvSpPr>
        <p:spPr>
          <a:xfrm>
            <a:off x="12279351" y="9856625"/>
            <a:ext cx="8825762" cy="2138000"/>
          </a:xfrm>
          <a:custGeom>
            <a:rect b="b" l="l" r="r" t="t"/>
            <a:pathLst>
              <a:path extrusionOk="0" h="2422663" w="9593220">
                <a:moveTo>
                  <a:pt x="0" y="403785"/>
                </a:moveTo>
                <a:cubicBezTo>
                  <a:pt x="-10290" y="148481"/>
                  <a:pt x="153683" y="2333"/>
                  <a:pt x="403785" y="0"/>
                </a:cubicBezTo>
                <a:cubicBezTo>
                  <a:pt x="614601" y="36987"/>
                  <a:pt x="965739" y="-5378"/>
                  <a:pt x="1255317" y="0"/>
                </a:cubicBezTo>
                <a:cubicBezTo>
                  <a:pt x="1544895" y="5378"/>
                  <a:pt x="1638355" y="9933"/>
                  <a:pt x="2018993" y="0"/>
                </a:cubicBezTo>
                <a:cubicBezTo>
                  <a:pt x="2399631" y="-9933"/>
                  <a:pt x="2326180" y="5403"/>
                  <a:pt x="2431243" y="0"/>
                </a:cubicBezTo>
                <a:cubicBezTo>
                  <a:pt x="2536306" y="-5403"/>
                  <a:pt x="2758677" y="17575"/>
                  <a:pt x="2931349" y="0"/>
                </a:cubicBezTo>
                <a:cubicBezTo>
                  <a:pt x="3104021" y="-17575"/>
                  <a:pt x="3266902" y="19650"/>
                  <a:pt x="3431455" y="0"/>
                </a:cubicBezTo>
                <a:cubicBezTo>
                  <a:pt x="3596008" y="-19650"/>
                  <a:pt x="3818241" y="21255"/>
                  <a:pt x="3931561" y="0"/>
                </a:cubicBezTo>
                <a:cubicBezTo>
                  <a:pt x="4044881" y="-21255"/>
                  <a:pt x="4380381" y="-35143"/>
                  <a:pt x="4783094" y="0"/>
                </a:cubicBezTo>
                <a:cubicBezTo>
                  <a:pt x="5185807" y="35143"/>
                  <a:pt x="5413303" y="-37812"/>
                  <a:pt x="5634626" y="0"/>
                </a:cubicBezTo>
                <a:cubicBezTo>
                  <a:pt x="5855949" y="37812"/>
                  <a:pt x="6020941" y="5928"/>
                  <a:pt x="6134732" y="0"/>
                </a:cubicBezTo>
                <a:cubicBezTo>
                  <a:pt x="6248523" y="-5928"/>
                  <a:pt x="6444508" y="-16392"/>
                  <a:pt x="6634838" y="0"/>
                </a:cubicBezTo>
                <a:cubicBezTo>
                  <a:pt x="6825168" y="16392"/>
                  <a:pt x="6938048" y="3145"/>
                  <a:pt x="7047088" y="0"/>
                </a:cubicBezTo>
                <a:cubicBezTo>
                  <a:pt x="7156128" y="-3145"/>
                  <a:pt x="7553285" y="10532"/>
                  <a:pt x="7810764" y="0"/>
                </a:cubicBezTo>
                <a:cubicBezTo>
                  <a:pt x="8068243" y="-10532"/>
                  <a:pt x="8075086" y="-2222"/>
                  <a:pt x="8310870" y="0"/>
                </a:cubicBezTo>
                <a:cubicBezTo>
                  <a:pt x="8546654" y="2222"/>
                  <a:pt x="8946226" y="16891"/>
                  <a:pt x="9189435" y="0"/>
                </a:cubicBezTo>
                <a:cubicBezTo>
                  <a:pt x="9428864" y="-46575"/>
                  <a:pt x="9613939" y="217066"/>
                  <a:pt x="9593220" y="403785"/>
                </a:cubicBezTo>
                <a:cubicBezTo>
                  <a:pt x="9572359" y="548165"/>
                  <a:pt x="9572281" y="793622"/>
                  <a:pt x="9593220" y="893697"/>
                </a:cubicBezTo>
                <a:cubicBezTo>
                  <a:pt x="9614159" y="993772"/>
                  <a:pt x="9616973" y="1270946"/>
                  <a:pt x="9593220" y="1399759"/>
                </a:cubicBezTo>
                <a:cubicBezTo>
                  <a:pt x="9569467" y="1528572"/>
                  <a:pt x="9607896" y="1880858"/>
                  <a:pt x="9593220" y="2018878"/>
                </a:cubicBezTo>
                <a:cubicBezTo>
                  <a:pt x="9621574" y="2245303"/>
                  <a:pt x="9407854" y="2439482"/>
                  <a:pt x="9189435" y="2422663"/>
                </a:cubicBezTo>
                <a:cubicBezTo>
                  <a:pt x="9048667" y="2437212"/>
                  <a:pt x="8873498" y="2404758"/>
                  <a:pt x="8777185" y="2422663"/>
                </a:cubicBezTo>
                <a:cubicBezTo>
                  <a:pt x="8680872" y="2440569"/>
                  <a:pt x="8323074" y="2402210"/>
                  <a:pt x="8101366" y="2422663"/>
                </a:cubicBezTo>
                <a:cubicBezTo>
                  <a:pt x="7879658" y="2443116"/>
                  <a:pt x="7638470" y="2409922"/>
                  <a:pt x="7425547" y="2422663"/>
                </a:cubicBezTo>
                <a:cubicBezTo>
                  <a:pt x="7212624" y="2435404"/>
                  <a:pt x="6918614" y="2412907"/>
                  <a:pt x="6661871" y="2422663"/>
                </a:cubicBezTo>
                <a:cubicBezTo>
                  <a:pt x="6405128" y="2432419"/>
                  <a:pt x="6211259" y="2388728"/>
                  <a:pt x="5810339" y="2422663"/>
                </a:cubicBezTo>
                <a:cubicBezTo>
                  <a:pt x="5409419" y="2456598"/>
                  <a:pt x="5471523" y="2436991"/>
                  <a:pt x="5310233" y="2422663"/>
                </a:cubicBezTo>
                <a:cubicBezTo>
                  <a:pt x="5148943" y="2408335"/>
                  <a:pt x="4855305" y="2391686"/>
                  <a:pt x="4458700" y="2422663"/>
                </a:cubicBezTo>
                <a:cubicBezTo>
                  <a:pt x="4062095" y="2453640"/>
                  <a:pt x="4144724" y="2419315"/>
                  <a:pt x="4046451" y="2422663"/>
                </a:cubicBezTo>
                <a:cubicBezTo>
                  <a:pt x="3948178" y="2426011"/>
                  <a:pt x="3814164" y="2422144"/>
                  <a:pt x="3634201" y="2422663"/>
                </a:cubicBezTo>
                <a:cubicBezTo>
                  <a:pt x="3454238" y="2423183"/>
                  <a:pt x="3098302" y="2454623"/>
                  <a:pt x="2870525" y="2422663"/>
                </a:cubicBezTo>
                <a:cubicBezTo>
                  <a:pt x="2642748" y="2390703"/>
                  <a:pt x="2601545" y="2406946"/>
                  <a:pt x="2458275" y="2422663"/>
                </a:cubicBezTo>
                <a:cubicBezTo>
                  <a:pt x="2315005" y="2438381"/>
                  <a:pt x="2059339" y="2431740"/>
                  <a:pt x="1870313" y="2422663"/>
                </a:cubicBezTo>
                <a:cubicBezTo>
                  <a:pt x="1681287" y="2413586"/>
                  <a:pt x="1650950" y="2428096"/>
                  <a:pt x="1458063" y="2422663"/>
                </a:cubicBezTo>
                <a:cubicBezTo>
                  <a:pt x="1265176" y="2417231"/>
                  <a:pt x="1233162" y="2411996"/>
                  <a:pt x="1045813" y="2422663"/>
                </a:cubicBezTo>
                <a:cubicBezTo>
                  <a:pt x="858464" y="2433331"/>
                  <a:pt x="626007" y="2435518"/>
                  <a:pt x="403785" y="2422663"/>
                </a:cubicBezTo>
                <a:cubicBezTo>
                  <a:pt x="207007" y="2459297"/>
                  <a:pt x="14916" y="2251275"/>
                  <a:pt x="0" y="2018878"/>
                </a:cubicBezTo>
                <a:cubicBezTo>
                  <a:pt x="14480" y="1781345"/>
                  <a:pt x="-17630" y="1768953"/>
                  <a:pt x="0" y="1528966"/>
                </a:cubicBezTo>
                <a:cubicBezTo>
                  <a:pt x="17630" y="1288979"/>
                  <a:pt x="6843" y="1172995"/>
                  <a:pt x="0" y="1022904"/>
                </a:cubicBezTo>
                <a:cubicBezTo>
                  <a:pt x="-6843" y="872813"/>
                  <a:pt x="19380" y="569407"/>
                  <a:pt x="0" y="403785"/>
                </a:cubicBezTo>
                <a:close/>
              </a:path>
            </a:pathLst>
          </a:cu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52"/>
          <p:cNvSpPr/>
          <p:nvPr/>
        </p:nvSpPr>
        <p:spPr>
          <a:xfrm>
            <a:off x="1554301" y="1959468"/>
            <a:ext cx="865098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시각적 개체 커스터마이징 (2) - 개인 설정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52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52"/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레포트 작성하기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52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2"/>
          <p:cNvSpPr txBox="1"/>
          <p:nvPr/>
        </p:nvSpPr>
        <p:spPr>
          <a:xfrm>
            <a:off x="11710590" y="4401750"/>
            <a:ext cx="10552179" cy="72949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Desktop에서 Personalize Visual을 허용하여 Power BI Service에 게시하여 공유할 수 있음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파일&gt; 옵션&gt;리포트셋팅&gt;개인설정 체크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페이지 혹은 시각적 개체 단위로 비활성화 가능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이 경우 사용자는 </a:t>
            </a: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편집 권한 없이도 </a:t>
            </a: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읽기용 보기에서 차트 타입 및 필드 등을 변경할 수 있음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8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시각화 유형 변경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8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측정값 또는 차원 교환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​​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8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범례 추가 또는 제거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8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두 개 이상의 측정값 비교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​​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8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집계 변경 등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996" name="Google Shape;99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3467" y="4011612"/>
            <a:ext cx="8404596" cy="79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2"/>
          <p:cNvSpPr/>
          <p:nvPr/>
        </p:nvSpPr>
        <p:spPr>
          <a:xfrm rot="1860000">
            <a:off x="10209440" y="6928249"/>
            <a:ext cx="444377" cy="102147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3"/>
          <p:cNvSpPr/>
          <p:nvPr/>
        </p:nvSpPr>
        <p:spPr>
          <a:xfrm>
            <a:off x="2413000" y="3689648"/>
            <a:ext cx="17526000" cy="187230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BI의 AI</a:t>
            </a:r>
            <a:endParaRPr b="0" i="0" sz="7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D234B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변칙 탐지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53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7"/>
          <p:cNvSpPr/>
          <p:nvPr/>
        </p:nvSpPr>
        <p:spPr>
          <a:xfrm>
            <a:off x="1524000" y="1964983"/>
            <a:ext cx="753497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Desktop과 Power BI Service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20828000" y="1408036"/>
            <a:ext cx="2540000" cy="80060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시각화와 Power BI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7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10475193" y="4357613"/>
            <a:ext cx="10353626" cy="7959542"/>
          </a:xfrm>
          <a:prstGeom prst="ellipse">
            <a:avLst/>
          </a:prstGeom>
          <a:solidFill>
            <a:srgbClr val="C8D7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Calibri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부 데이터소스 지원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대시보드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 &amp; 작업영역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공유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RLS 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페이지를 매긴 보고서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3553812" y="4357612"/>
            <a:ext cx="10087249" cy="7959542"/>
          </a:xfrm>
          <a:prstGeom prst="ellipse">
            <a:avLst/>
          </a:prstGeom>
          <a:noFill/>
          <a:ln cap="flat" cmpd="sng" w="25400">
            <a:solidFill>
              <a:srgbClr val="9CC2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Desktop</a:t>
            </a: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 데이터소스 지원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변환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모델링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계산항목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테마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파이썬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RLS 생성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 txBox="1"/>
          <p:nvPr/>
        </p:nvSpPr>
        <p:spPr>
          <a:xfrm>
            <a:off x="10819606" y="6629400"/>
            <a:ext cx="2422026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보고서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시각화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필터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북마크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35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4"/>
          <p:cNvSpPr/>
          <p:nvPr/>
        </p:nvSpPr>
        <p:spPr>
          <a:xfrm>
            <a:off x="1554301" y="1959468"/>
            <a:ext cx="865098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차트 인사이트 확인하기 - Power BI Desktop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54"/>
          <p:cNvSpPr/>
          <p:nvPr/>
        </p:nvSpPr>
        <p:spPr>
          <a:xfrm>
            <a:off x="20828000" y="1408036"/>
            <a:ext cx="2540000" cy="5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54"/>
          <p:cNvSpPr/>
          <p:nvPr/>
        </p:nvSpPr>
        <p:spPr>
          <a:xfrm>
            <a:off x="20828000" y="2200124"/>
            <a:ext cx="2540000" cy="37959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BI의 AI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54"/>
          <p:cNvSpPr txBox="1"/>
          <p:nvPr/>
        </p:nvSpPr>
        <p:spPr>
          <a:xfrm>
            <a:off x="2051899" y="3526725"/>
            <a:ext cx="9757753" cy="9787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시각적 개체에 대한 별도 분석 기능 제공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칼럼 혹은 라인차트에서 이전 데이터와 비교하여 감소/증가 혹은 분포가 달라지는 원인에 대한 설명을 제공함.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분석 &gt; 감소 설명(혹은 증가)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■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기본적으로 워터폴차트로 제공되며, 차트 하단에서 차트 타입을 선택할 수 있음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■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폭포차트, 산점도, 리본차트, 칼럼차트 등으로 나타낼 수 있음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분석 &gt; 이 분포가 다른 경우 찾기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 보고서에 선택한 시각적 개체를 추가 가능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54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38650" y="3526723"/>
            <a:ext cx="7658174" cy="45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38654" y="8415484"/>
            <a:ext cx="3770924" cy="44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38575" y="8481813"/>
            <a:ext cx="3657566" cy="42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g1258ba163c3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220000">
            <a:off x="9043688" y="6792253"/>
            <a:ext cx="3658636" cy="142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rew&#10;&#10;Description automatically generated" id="1022" name="Google Shape;1022;g1258ba163c3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000000">
            <a:off x="9031513" y="10881575"/>
            <a:ext cx="3658635" cy="16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g1258ba163c3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2128" y="8908589"/>
            <a:ext cx="3658636" cy="142046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1258ba163c3_0_105"/>
          <p:cNvSpPr/>
          <p:nvPr/>
        </p:nvSpPr>
        <p:spPr>
          <a:xfrm>
            <a:off x="1554301" y="1959468"/>
            <a:ext cx="865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차트 인사이트 확인하기 - Power BI Service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1258ba163c3_0_105"/>
          <p:cNvSpPr/>
          <p:nvPr/>
        </p:nvSpPr>
        <p:spPr>
          <a:xfrm>
            <a:off x="20828000" y="1408036"/>
            <a:ext cx="2540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1258ba163c3_0_105"/>
          <p:cNvSpPr/>
          <p:nvPr/>
        </p:nvSpPr>
        <p:spPr>
          <a:xfrm>
            <a:off x="20828000" y="2200124"/>
            <a:ext cx="2540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 BI의 AI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g1258ba163c3_0_105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g1258ba163c3_0_105"/>
          <p:cNvSpPr txBox="1"/>
          <p:nvPr/>
        </p:nvSpPr>
        <p:spPr>
          <a:xfrm>
            <a:off x="2326231" y="3435267"/>
            <a:ext cx="18131100" cy="1169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Power BI Service에서 레포트 상단의 인사이트 기능을 활용하여 시각적 개체 및 전체 보고서에 대한 인사이트를 얻을 수 있음.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&#10;&#10;Description automatically generated" id="1029" name="Google Shape;1029;g1258ba163c3_0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6547" y="6039157"/>
            <a:ext cx="8107535" cy="535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1258ba163c3_0_105"/>
          <p:cNvSpPr txBox="1"/>
          <p:nvPr/>
        </p:nvSpPr>
        <p:spPr>
          <a:xfrm>
            <a:off x="11841063" y="10508183"/>
            <a:ext cx="599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&#10;&#10;Description automatically generated" id="1031" name="Google Shape;1031;g1258ba163c3_0_105"/>
          <p:cNvPicPr preferRelativeResize="0"/>
          <p:nvPr/>
        </p:nvPicPr>
        <p:blipFill rotWithShape="1">
          <a:blip r:embed="rId6">
            <a:alphaModFix/>
          </a:blip>
          <a:srcRect b="52821" l="0" r="1182" t="0"/>
          <a:stretch/>
        </p:blipFill>
        <p:spPr>
          <a:xfrm>
            <a:off x="18332588" y="7634048"/>
            <a:ext cx="2251570" cy="255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g1258ba163c3_0_105"/>
          <p:cNvPicPr preferRelativeResize="0"/>
          <p:nvPr/>
        </p:nvPicPr>
        <p:blipFill rotWithShape="1">
          <a:blip r:embed="rId7">
            <a:alphaModFix/>
          </a:blip>
          <a:srcRect b="0" l="0" r="-1048" t="47512"/>
          <a:stretch/>
        </p:blipFill>
        <p:spPr>
          <a:xfrm>
            <a:off x="20568182" y="10451905"/>
            <a:ext cx="2095824" cy="2551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3" name="Google Shape;1033;g1258ba163c3_0_105"/>
          <p:cNvGrpSpPr/>
          <p:nvPr/>
        </p:nvGrpSpPr>
        <p:grpSpPr>
          <a:xfrm>
            <a:off x="18328928" y="4760248"/>
            <a:ext cx="4566155" cy="2550630"/>
            <a:chOff x="14733543" y="473981"/>
            <a:chExt cx="6149704" cy="3519567"/>
          </a:xfrm>
        </p:grpSpPr>
        <p:pic>
          <p:nvPicPr>
            <p:cNvPr descr="Graphical user interface, text, application&#10;&#10;Description automatically generated" id="1034" name="Google Shape;1034;g1258ba163c3_0_105"/>
            <p:cNvPicPr preferRelativeResize="0"/>
            <p:nvPr/>
          </p:nvPicPr>
          <p:blipFill rotWithShape="1">
            <a:blip r:embed="rId8">
              <a:alphaModFix/>
            </a:blip>
            <a:srcRect b="48930" l="0" r="704" t="0"/>
            <a:stretch/>
          </p:blipFill>
          <p:spPr>
            <a:xfrm>
              <a:off x="14733543" y="473982"/>
              <a:ext cx="2962168" cy="3519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text, application&#10;&#10;Description automatically generated" id="1035" name="Google Shape;1035;g1258ba163c3_0_105"/>
            <p:cNvPicPr preferRelativeResize="0"/>
            <p:nvPr/>
          </p:nvPicPr>
          <p:blipFill rotWithShape="1">
            <a:blip r:embed="rId9">
              <a:alphaModFix/>
            </a:blip>
            <a:srcRect b="301" l="-569" r="708" t="48931"/>
            <a:stretch/>
          </p:blipFill>
          <p:spPr>
            <a:xfrm>
              <a:off x="17798732" y="473981"/>
              <a:ext cx="3084515" cy="35195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raphical user interface, text&#10;&#10;Description automatically generated" id="1036" name="Google Shape;1036;g1258ba163c3_0_105"/>
          <p:cNvPicPr preferRelativeResize="0"/>
          <p:nvPr/>
        </p:nvPicPr>
        <p:blipFill rotWithShape="1">
          <a:blip r:embed="rId10">
            <a:alphaModFix/>
          </a:blip>
          <a:srcRect b="5636" l="-1210" r="1206" t="47180"/>
          <a:stretch/>
        </p:blipFill>
        <p:spPr>
          <a:xfrm>
            <a:off x="20583861" y="7634048"/>
            <a:ext cx="2340762" cy="2549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funnel chart&#10;&#10;Description automatically generated" id="1037" name="Google Shape;1037;g1258ba163c3_0_105"/>
          <p:cNvPicPr preferRelativeResize="0"/>
          <p:nvPr/>
        </p:nvPicPr>
        <p:blipFill rotWithShape="1">
          <a:blip r:embed="rId11">
            <a:alphaModFix/>
          </a:blip>
          <a:srcRect b="47512" l="-2080" r="2078" t="0"/>
          <a:stretch/>
        </p:blipFill>
        <p:spPr>
          <a:xfrm>
            <a:off x="18330883" y="10451904"/>
            <a:ext cx="2095719" cy="255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g1258ba163c3_0_105"/>
          <p:cNvSpPr/>
          <p:nvPr/>
        </p:nvSpPr>
        <p:spPr>
          <a:xfrm rot="2399328">
            <a:off x="5239978" y="5190147"/>
            <a:ext cx="444418" cy="102147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1258ba163c3_0_105"/>
          <p:cNvSpPr/>
          <p:nvPr/>
        </p:nvSpPr>
        <p:spPr>
          <a:xfrm>
            <a:off x="11392330" y="4765443"/>
            <a:ext cx="6745800" cy="2556300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변칙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ü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데이터의 예기치 않은 급증/감소와 같은 </a:t>
            </a:r>
            <a:r>
              <a:rPr b="0" i="1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시계열 데이터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 비정상 상태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ü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심각한 변칙, 최근 변칙, 변칙 요약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1258ba163c3_0_105"/>
          <p:cNvSpPr/>
          <p:nvPr/>
        </p:nvSpPr>
        <p:spPr>
          <a:xfrm>
            <a:off x="11403225" y="7631873"/>
            <a:ext cx="6745800" cy="2556300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추세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ü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시계열 데이터에서 장기적인 증가/감소가 있는 경우. 계절성, 이상값 같은 노이즈는 제거 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ü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장기추세, 급격한추세, 최근추세, 추세 반전 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g1258ba163c3_0_105"/>
          <p:cNvSpPr/>
          <p:nvPr/>
        </p:nvSpPr>
        <p:spPr>
          <a:xfrm>
            <a:off x="11403348" y="10444724"/>
            <a:ext cx="6745800" cy="2556300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KPI 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ü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 세그먼트와 비교할 때 매우 크거나 낮은 값에 플래그를 지정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5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55"/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BI의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55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55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스마트 설명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chart, bubble chart&#10;&#10;Description automatically generated" id="1051" name="Google Shape;1051;p55"/>
          <p:cNvPicPr preferRelativeResize="0"/>
          <p:nvPr/>
        </p:nvPicPr>
        <p:blipFill rotWithShape="1">
          <a:blip r:embed="rId4">
            <a:alphaModFix/>
          </a:blip>
          <a:srcRect b="57565" l="21205" r="1454" t="8118"/>
          <a:stretch/>
        </p:blipFill>
        <p:spPr>
          <a:xfrm>
            <a:off x="8334933" y="7170427"/>
            <a:ext cx="11284814" cy="28116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1052" name="Google Shape;1052;p55"/>
          <p:cNvPicPr preferRelativeResize="0"/>
          <p:nvPr/>
        </p:nvPicPr>
        <p:blipFill rotWithShape="1">
          <a:blip r:embed="rId5">
            <a:alphaModFix/>
          </a:blip>
          <a:srcRect b="5520" l="1199" r="588" t="2781"/>
          <a:stretch/>
        </p:blipFill>
        <p:spPr>
          <a:xfrm>
            <a:off x="8334934" y="10318326"/>
            <a:ext cx="11284814" cy="2341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55"/>
          <p:cNvSpPr txBox="1"/>
          <p:nvPr/>
        </p:nvSpPr>
        <p:spPr>
          <a:xfrm>
            <a:off x="2038078" y="3578060"/>
            <a:ext cx="18345300" cy="6740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스마트 설명을 통해 보고서 전체 혹은 시각적 개체에 대한 주요 내용을 빠르게 파악할 수 있음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스마트 설명의 내용은 편집 및 customize가 가능함.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다른 시각적 개체와 상호 작용하며, 교차 필터 시 설명이 자동으로 업데이트 됨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제한 사항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대시보드 고정 불가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조건부 서식 지정 불가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시각적 개체 교차 필터링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6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6"/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BI의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6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6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영향 요인 시각적 개체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6"/>
          <p:cNvSpPr txBox="1"/>
          <p:nvPr/>
        </p:nvSpPr>
        <p:spPr>
          <a:xfrm>
            <a:off x="2038078" y="3358604"/>
            <a:ext cx="18345300" cy="45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데이터를 분석하여 중요한 요소의 순위를 정해 주요 영향 요인으로 표시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분석하는</a:t>
            </a: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메트릭에 영향을 주는 요소를 확인하고자 할 때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영향 요소들의 상대적 중요도를 비교할 때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주요 영향 요인 시각적 개체는 다양한 변수의 요소를 비교하여 순위를 매김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다른 시각적 개체와 상호 작용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4" name="Google Shape;106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5900" y="7457350"/>
            <a:ext cx="8020050" cy="53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62575" y="7457350"/>
            <a:ext cx="8081920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96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96"/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BI의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96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96"/>
          <p:cNvSpPr/>
          <p:nvPr/>
        </p:nvSpPr>
        <p:spPr>
          <a:xfrm>
            <a:off x="1534441" y="202159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변칙 탐지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96"/>
          <p:cNvSpPr txBox="1"/>
          <p:nvPr/>
        </p:nvSpPr>
        <p:spPr>
          <a:xfrm>
            <a:off x="6629400" y="3578050"/>
            <a:ext cx="14198600" cy="7971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시계열 데이터를 포함하는 라인차트에서 변칙을 자동으로 검색하여 설명을 제공함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분석&gt; 변칙 찾기&gt; 변칙과 예상 범위를 포함하는 차트로 업데이트됨.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변칙 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서식 지정 가능. 변칙의 모양, 크기 및 색. 예상 범위의 색, 스타일 및 투명도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민감도: 민감도를 높이면 알고리즘이 데이터의 변경에 더 민감하게 반응하여  약간의 편차도 변칙으로 표시. 민감도를 줄이면 알고리즘이 변칙에 더 선택적으로 반응.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설명 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변칙을 선택하면, 필드에 대해 분석을 실행하여 가능한 설명을 자연어로 제공.관련 요소를 설명 강도별로 정렬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설명 기준: 분석에 사용되는 필드를 제어. 분석을 해당 필드로만 제한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보고서에 추가 옵션 → 시각적 개체를 페이지에 추가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하위 계층으로 이동하는 드릴 다운 미지원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예측, 평균선, 최대/최소선 등 타 참조선 미지원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변수가 두 개 이상인 경우 미지원</a:t>
            </a:r>
            <a:endParaRPr b="0" i="0" sz="3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2313" y="3578050"/>
            <a:ext cx="4238625" cy="87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g125384ae79d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g125384ae79d_0_66"/>
          <p:cNvSpPr/>
          <p:nvPr/>
        </p:nvSpPr>
        <p:spPr>
          <a:xfrm>
            <a:off x="2413000" y="3689648"/>
            <a:ext cx="17526000" cy="1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BI Service에서 협업하기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g125384ae79d_0_66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1b3f2690e2_0_125"/>
          <p:cNvSpPr/>
          <p:nvPr/>
        </p:nvSpPr>
        <p:spPr>
          <a:xfrm>
            <a:off x="1554300" y="1959475"/>
            <a:ext cx="12824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service에 업로드하기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g11b3f2690e2_0_125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g11b3f2690e2_0_125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11b3f2690e2_0_125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11b3f2690e2_0_125"/>
          <p:cNvSpPr txBox="1"/>
          <p:nvPr/>
        </p:nvSpPr>
        <p:spPr>
          <a:xfrm>
            <a:off x="8110375" y="3833825"/>
            <a:ext cx="12265500" cy="38779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작업영역 &gt; New &gt; Upload a file : pbix 파일을 업로드 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이 외에 Power BI Service에서 직접 새로운 레포트/대시보드 작성도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다만 Power BI Desktop에서 지원되는 기능들이 전부 지원되지는 않음. (ex. 테마 설정, 데이터 모델링 등)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3" name="Google Shape;1093;g11b3f2690e2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3900" y="3833825"/>
            <a:ext cx="4885000" cy="80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57"/>
          <p:cNvSpPr/>
          <p:nvPr/>
        </p:nvSpPr>
        <p:spPr>
          <a:xfrm>
            <a:off x="1554300" y="1959475"/>
            <a:ext cx="12824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Desktop에서 Power BI Service에 게시하기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57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57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57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57"/>
          <p:cNvSpPr txBox="1"/>
          <p:nvPr/>
        </p:nvSpPr>
        <p:spPr>
          <a:xfrm>
            <a:off x="1948000" y="3522400"/>
            <a:ext cx="18679500" cy="2166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 &gt; 작업영역 선택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게시가 완료되면 링크를 통해 Power BI Service에서 레포트를 열 수 있음.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Desktop에 수정 사항이 있어 대체하거나, 업데이트를 위해서는 다시 게시를 통해 Power BI Service 상에 게시된 기존 레포트를 대체할 수 있음.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5913" y="7101926"/>
            <a:ext cx="7258050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32662" y="7101924"/>
            <a:ext cx="7903864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25384ae79d_0_0"/>
          <p:cNvSpPr/>
          <p:nvPr/>
        </p:nvSpPr>
        <p:spPr>
          <a:xfrm>
            <a:off x="1554301" y="1959468"/>
            <a:ext cx="865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보고서 내보내기 - PPT/PDF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g125384ae79d_0_0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g125384ae79d_0_0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g125384ae79d_0_0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125384ae79d_0_0"/>
          <p:cNvSpPr txBox="1"/>
          <p:nvPr/>
        </p:nvSpPr>
        <p:spPr>
          <a:xfrm>
            <a:off x="1948000" y="3522400"/>
            <a:ext cx="18679500" cy="1175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보고서를 PDF/PPT 파일로 저장할 수 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시각적 개체의 상호 작용은 불가능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1114" name="Google Shape;1114;g125384ae79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3854" y="5366345"/>
            <a:ext cx="10960402" cy="679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58"/>
          <p:cNvSpPr/>
          <p:nvPr/>
        </p:nvSpPr>
        <p:spPr>
          <a:xfrm>
            <a:off x="1554301" y="1959468"/>
            <a:ext cx="865098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Excel로 내보내기 (1) - 보고서 Excel에서 분석하기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58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58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58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58"/>
          <p:cNvSpPr txBox="1"/>
          <p:nvPr/>
        </p:nvSpPr>
        <p:spPr>
          <a:xfrm>
            <a:off x="1948000" y="3522400"/>
            <a:ext cx="18679500" cy="16711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내보내기 --&gt; Excel에서 분석하기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데이터 세트를 Excel로 가져온 다음 피벗 테이블, 차트, 슬라이서 및 기타 Excel 기능을 사용하여 상호 작용할 수 있음.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, Word&#10;&#10;Description automatically generated" id="1124" name="Google Shape;1124;p58"/>
          <p:cNvPicPr preferRelativeResize="0"/>
          <p:nvPr/>
        </p:nvPicPr>
        <p:blipFill rotWithShape="1">
          <a:blip r:embed="rId4">
            <a:alphaModFix/>
          </a:blip>
          <a:srcRect b="282" l="388" r="306" t="1433"/>
          <a:stretch/>
        </p:blipFill>
        <p:spPr>
          <a:xfrm>
            <a:off x="5940604" y="5623294"/>
            <a:ext cx="12513923" cy="662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"/>
          <p:cNvSpPr/>
          <p:nvPr/>
        </p:nvSpPr>
        <p:spPr>
          <a:xfrm>
            <a:off x="1606030" y="1959468"/>
            <a:ext cx="444500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작업흐름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7970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5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20828000" y="2200124"/>
            <a:ext cx="2415691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797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 시각화와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797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 BI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creenshot&#10;&#10;Description automatically generated" id="269" name="Google Shape;26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1267961" y="5414340"/>
            <a:ext cx="3222752" cy="4757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5710" y="7608156"/>
            <a:ext cx="3658636" cy="30976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8"/>
          <p:cNvSpPr txBox="1"/>
          <p:nvPr/>
        </p:nvSpPr>
        <p:spPr>
          <a:xfrm>
            <a:off x="3836178" y="10684565"/>
            <a:ext cx="4745274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91F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Data Import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91F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Data Modeling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91F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8"/>
          <p:cNvGrpSpPr/>
          <p:nvPr/>
        </p:nvGrpSpPr>
        <p:grpSpPr>
          <a:xfrm>
            <a:off x="3177636" y="5360843"/>
            <a:ext cx="5783757" cy="4800916"/>
            <a:chOff x="2462609" y="5217720"/>
            <a:chExt cx="5783757" cy="4800916"/>
          </a:xfrm>
        </p:grpSpPr>
        <p:sp>
          <p:nvSpPr>
            <p:cNvPr id="273" name="Google Shape;273;p8"/>
            <p:cNvSpPr/>
            <p:nvPr/>
          </p:nvSpPr>
          <p:spPr>
            <a:xfrm>
              <a:off x="2951950" y="5217720"/>
              <a:ext cx="4800915" cy="4800916"/>
            </a:xfrm>
            <a:prstGeom prst="ellipse">
              <a:avLst/>
            </a:prstGeom>
            <a:solidFill>
              <a:srgbClr val="C8D7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con&#10;&#10;Description automatically generated" id="274" name="Google Shape;274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61072" y="6220031"/>
              <a:ext cx="2179425" cy="151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8"/>
            <p:cNvSpPr/>
            <p:nvPr/>
          </p:nvSpPr>
          <p:spPr>
            <a:xfrm>
              <a:off x="2462609" y="7928164"/>
              <a:ext cx="5783757" cy="141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Power BI 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Desktop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8"/>
          <p:cNvGrpSpPr/>
          <p:nvPr/>
        </p:nvGrpSpPr>
        <p:grpSpPr>
          <a:xfrm>
            <a:off x="14204260" y="3357115"/>
            <a:ext cx="4133558" cy="4133008"/>
            <a:chOff x="14204260" y="3309407"/>
            <a:chExt cx="4586407" cy="4633939"/>
          </a:xfrm>
        </p:grpSpPr>
        <p:sp>
          <p:nvSpPr>
            <p:cNvPr id="277" name="Google Shape;277;p8"/>
            <p:cNvSpPr/>
            <p:nvPr/>
          </p:nvSpPr>
          <p:spPr>
            <a:xfrm>
              <a:off x="14204260" y="3309407"/>
              <a:ext cx="4586407" cy="4633939"/>
            </a:xfrm>
            <a:prstGeom prst="ellipse">
              <a:avLst/>
            </a:prstGeom>
            <a:solidFill>
              <a:srgbClr val="C8D7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con&#10;&#10;Description automatically generated" id="278" name="Google Shape;278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182154" y="3840231"/>
              <a:ext cx="2607696" cy="1581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8"/>
            <p:cNvSpPr/>
            <p:nvPr/>
          </p:nvSpPr>
          <p:spPr>
            <a:xfrm>
              <a:off x="14642836" y="5791241"/>
              <a:ext cx="3703643" cy="15816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Power BI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8"/>
          <p:cNvGrpSpPr/>
          <p:nvPr/>
        </p:nvGrpSpPr>
        <p:grpSpPr>
          <a:xfrm>
            <a:off x="14216111" y="8104043"/>
            <a:ext cx="4109723" cy="4133008"/>
            <a:chOff x="14478287" y="8342582"/>
            <a:chExt cx="4586407" cy="4633939"/>
          </a:xfrm>
        </p:grpSpPr>
        <p:sp>
          <p:nvSpPr>
            <p:cNvPr id="281" name="Google Shape;281;p8"/>
            <p:cNvSpPr/>
            <p:nvPr/>
          </p:nvSpPr>
          <p:spPr>
            <a:xfrm>
              <a:off x="14478287" y="8342582"/>
              <a:ext cx="4586407" cy="4633939"/>
            </a:xfrm>
            <a:prstGeom prst="ellipse">
              <a:avLst/>
            </a:prstGeom>
            <a:solidFill>
              <a:srgbClr val="C8D7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" name="Google Shape;282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30362" y="8920618"/>
              <a:ext cx="1084954" cy="1847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8"/>
            <p:cNvSpPr/>
            <p:nvPr/>
          </p:nvSpPr>
          <p:spPr>
            <a:xfrm>
              <a:off x="14917225" y="10824416"/>
              <a:ext cx="3703643" cy="15816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Power BI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Mobile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8"/>
          <p:cNvSpPr txBox="1"/>
          <p:nvPr/>
        </p:nvSpPr>
        <p:spPr>
          <a:xfrm>
            <a:off x="18973489" y="7034916"/>
            <a:ext cx="474527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91F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91FF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Collaboration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8"/>
          <p:cNvSpPr txBox="1"/>
          <p:nvPr/>
        </p:nvSpPr>
        <p:spPr>
          <a:xfrm>
            <a:off x="5004055" y="4410984"/>
            <a:ext cx="2123510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1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 User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9"/>
          <p:cNvSpPr/>
          <p:nvPr/>
        </p:nvSpPr>
        <p:spPr>
          <a:xfrm>
            <a:off x="1554301" y="1959468"/>
            <a:ext cx="865098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Excel로 내보내기 (2) - 시각적 개체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59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59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59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&#10;&#10;Description automatically generated" id="1133" name="Google Shape;113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4811" y="3424919"/>
            <a:ext cx="4439408" cy="5870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1134" name="Google Shape;113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05319" y="4854735"/>
            <a:ext cx="4023265" cy="2964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1135" name="Google Shape;1135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8874" y="9663369"/>
            <a:ext cx="6782073" cy="303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220000">
            <a:off x="10033972" y="5426011"/>
            <a:ext cx="3658636" cy="142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rew&#10;&#10;Description automatically generated" id="1137" name="Google Shape;1137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9000000">
            <a:off x="9754152" y="8604505"/>
            <a:ext cx="3658636" cy="160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138" name="Google Shape;1138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93153" y="5557363"/>
            <a:ext cx="5642913" cy="4768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59"/>
          <p:cNvSpPr/>
          <p:nvPr/>
        </p:nvSpPr>
        <p:spPr>
          <a:xfrm>
            <a:off x="12891138" y="3693881"/>
            <a:ext cx="7923349" cy="2663479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요약된 데이터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 시각적 개체의 현재 상태를 만드는 데 사용된 데이터만 표시. 필터가 적용된 경우 데이터도 필터링. 시각적 개체에 집계(합계, 평균 등)가 있는 경우 내보내기도 집계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59"/>
          <p:cNvSpPr/>
          <p:nvPr/>
        </p:nvSpPr>
        <p:spPr>
          <a:xfrm>
            <a:off x="12886250" y="8371472"/>
            <a:ext cx="7716000" cy="3524700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내부 데이터</a:t>
            </a:r>
            <a:endParaRPr b="0" i="0" sz="2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 데이터 세트에 포함되어 있지만 시각적 개체에는 사용되지 않는 데이터가 포함될 수 있음. 필터가 적용된 경우 데이터도 필터링. 시각적 개체에 집계(합계, 평균 등)가 있는 경우 내보내기는 집계를 제거.</a:t>
            </a:r>
            <a:endParaRPr b="0" i="0" sz="2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보고서 디자이너가 이 기능을 사용하지 않도록 설정한 경우 비활성화</a:t>
            </a:r>
            <a:endParaRPr b="0" i="0" sz="2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0"/>
          <p:cNvSpPr/>
          <p:nvPr/>
        </p:nvSpPr>
        <p:spPr>
          <a:xfrm>
            <a:off x="1524000" y="1964983"/>
            <a:ext cx="753497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작업영역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0"/>
          <p:cNvSpPr/>
          <p:nvPr/>
        </p:nvSpPr>
        <p:spPr>
          <a:xfrm>
            <a:off x="20828000" y="1408036"/>
            <a:ext cx="2540000" cy="80060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7970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0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60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0"/>
          <p:cNvSpPr/>
          <p:nvPr/>
        </p:nvSpPr>
        <p:spPr>
          <a:xfrm>
            <a:off x="2333269" y="3424011"/>
            <a:ext cx="18210032" cy="1544943"/>
          </a:xfrm>
          <a:prstGeom prst="roundRect">
            <a:avLst>
              <a:gd fmla="val 16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91FF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 내 작업영역: Power BI Service 상 내 폴더</a:t>
            </a:r>
            <a:endParaRPr b="1" i="0" sz="28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91FF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 앱 작업영역: 관리자가 할당한 권한에 따라 작업 범위가 달라짐</a:t>
            </a:r>
            <a:endParaRPr b="1" i="0" sz="28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2" name="Google Shape;1152;p60"/>
          <p:cNvGrpSpPr/>
          <p:nvPr/>
        </p:nvGrpSpPr>
        <p:grpSpPr>
          <a:xfrm>
            <a:off x="2248518" y="5311303"/>
            <a:ext cx="19843265" cy="6618303"/>
            <a:chOff x="2248518" y="5311303"/>
            <a:chExt cx="19843265" cy="6618303"/>
          </a:xfrm>
        </p:grpSpPr>
        <p:sp>
          <p:nvSpPr>
            <p:cNvPr id="1153" name="Google Shape;1153;p60"/>
            <p:cNvSpPr txBox="1"/>
            <p:nvPr/>
          </p:nvSpPr>
          <p:spPr>
            <a:xfrm>
              <a:off x="14368114" y="6529479"/>
              <a:ext cx="77236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조직 단위의 Premium Workspace (Power BI Premium 용량 구독)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0"/>
            <p:cNvSpPr/>
            <p:nvPr/>
          </p:nvSpPr>
          <p:spPr>
            <a:xfrm>
              <a:off x="6153314" y="7007094"/>
              <a:ext cx="7335389" cy="258397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2800"/>
                <a:buFont typeface="Arial"/>
                <a:buChar char="•"/>
              </a:pPr>
              <a:r>
                <a:rPr b="0" i="0" lang="en-US" sz="28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다른 사람의 콘텐츠를 사용하거나 본인의 콘텐츠를 다른 사용자와 </a:t>
              </a:r>
              <a:r>
                <a:rPr b="1" i="0" lang="en-US" sz="28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공유할 수 없음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2800"/>
                <a:buFont typeface="Arial"/>
                <a:buChar char="•"/>
              </a:pPr>
              <a:r>
                <a:rPr b="1" i="0" lang="en-US" sz="28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내 작업영역</a:t>
              </a:r>
              <a:r>
                <a:rPr b="0" i="0" lang="en-US" sz="28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을 자신을 위한 콘텐츠를 만들고 해당 콘텐츠와 상호 작용하는 </a:t>
              </a:r>
              <a:r>
                <a:rPr b="1" i="0" lang="en-US" sz="28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개인 샌드박스</a:t>
              </a:r>
              <a:r>
                <a:rPr b="0" i="0" lang="en-US" sz="28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로 사용.</a:t>
              </a:r>
              <a:endParaRPr b="0" i="0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0"/>
            <p:cNvSpPr/>
            <p:nvPr/>
          </p:nvSpPr>
          <p:spPr>
            <a:xfrm>
              <a:off x="14334233" y="7007094"/>
              <a:ext cx="7336240" cy="258397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 Pro 계정이 없어도 Pro 사용자가 공유한 컨텐츠와 </a:t>
              </a:r>
              <a:r>
                <a:rPr b="1" i="0" lang="en-US" sz="32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공동 작업</a:t>
              </a:r>
              <a:r>
                <a:rPr b="0" i="0" lang="en-US" sz="32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 할 수 있음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2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2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5400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6147351" y="5311304"/>
              <a:ext cx="7310560" cy="1164026"/>
            </a:xfrm>
            <a:prstGeom prst="roundRect">
              <a:avLst>
                <a:gd fmla="val 16366" name="adj"/>
              </a:avLst>
            </a:prstGeom>
            <a:solidFill>
              <a:srgbClr val="7391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일반 작업영역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14340736" y="5311303"/>
              <a:ext cx="7316635" cy="1164026"/>
            </a:xfrm>
            <a:prstGeom prst="roundRect">
              <a:avLst>
                <a:gd fmla="val 16366" name="adj"/>
              </a:avLst>
            </a:prstGeom>
            <a:solidFill>
              <a:srgbClr val="7391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프리미엄 작업영역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2248518" y="6999714"/>
              <a:ext cx="3311619" cy="2579878"/>
            </a:xfrm>
            <a:prstGeom prst="roundRect">
              <a:avLst>
                <a:gd fmla="val 16366" name="adj"/>
              </a:avLst>
            </a:prstGeom>
            <a:solidFill>
              <a:srgbClr val="7391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2250262" y="9926564"/>
              <a:ext cx="3311619" cy="2002365"/>
            </a:xfrm>
            <a:prstGeom prst="roundRect">
              <a:avLst>
                <a:gd fmla="val 16366" name="adj"/>
              </a:avLst>
            </a:prstGeom>
            <a:solidFill>
              <a:srgbClr val="7391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6111204" y="9923119"/>
              <a:ext cx="7376610" cy="200646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3200"/>
                <a:buFont typeface="Arial"/>
                <a:buChar char="•"/>
              </a:pPr>
              <a:r>
                <a:rPr b="1" i="0" lang="en-US" sz="32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Pro 사용자간</a:t>
              </a:r>
              <a:r>
                <a:rPr b="0" i="0" lang="en-US" sz="32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 콘텐츠 공유와 협업이 가능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0"/>
            <p:cNvSpPr/>
            <p:nvPr/>
          </p:nvSpPr>
          <p:spPr>
            <a:xfrm>
              <a:off x="14332814" y="9923144"/>
              <a:ext cx="7314779" cy="200646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콘텐츠를 만들고 공유하여 </a:t>
              </a:r>
              <a:r>
                <a:rPr b="1" i="0" lang="en-US" sz="32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무료</a:t>
              </a:r>
              <a:r>
                <a:rPr b="0" i="0" lang="en-US" sz="3200" u="none" cap="none" strike="noStrik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 및 Pro 사용자와 공동 작업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1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61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61"/>
          <p:cNvSpPr/>
          <p:nvPr/>
        </p:nvSpPr>
        <p:spPr>
          <a:xfrm>
            <a:off x="1606030" y="1959468"/>
            <a:ext cx="9807751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공유하기(1) – 작업영역 생성하기 및 사용자 초대하기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1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1"/>
          <p:cNvSpPr txBox="1"/>
          <p:nvPr/>
        </p:nvSpPr>
        <p:spPr>
          <a:xfrm>
            <a:off x="2298770" y="3798239"/>
            <a:ext cx="115141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작업 영역 내 유저 권한의 종류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61"/>
          <p:cNvGrpSpPr/>
          <p:nvPr/>
        </p:nvGrpSpPr>
        <p:grpSpPr>
          <a:xfrm>
            <a:off x="2876800" y="4984802"/>
            <a:ext cx="18631062" cy="6921912"/>
            <a:chOff x="2876800" y="4984802"/>
            <a:chExt cx="18631062" cy="6921912"/>
          </a:xfrm>
        </p:grpSpPr>
        <p:sp>
          <p:nvSpPr>
            <p:cNvPr id="1172" name="Google Shape;1172;p61"/>
            <p:cNvSpPr/>
            <p:nvPr/>
          </p:nvSpPr>
          <p:spPr>
            <a:xfrm>
              <a:off x="2882662" y="4984802"/>
              <a:ext cx="4474289" cy="1164026"/>
            </a:xfrm>
            <a:prstGeom prst="roundRect">
              <a:avLst>
                <a:gd fmla="val 16366" name="adj"/>
              </a:avLst>
            </a:prstGeom>
            <a:solidFill>
              <a:srgbClr val="7391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Viewer(뷰어)</a:t>
              </a:r>
              <a:endParaRPr b="1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1"/>
            <p:cNvSpPr/>
            <p:nvPr/>
          </p:nvSpPr>
          <p:spPr>
            <a:xfrm>
              <a:off x="7580728" y="4984802"/>
              <a:ext cx="4498123" cy="1164026"/>
            </a:xfrm>
            <a:prstGeom prst="roundRect">
              <a:avLst>
                <a:gd fmla="val 16366" name="adj"/>
              </a:avLst>
            </a:prstGeom>
            <a:solidFill>
              <a:srgbClr val="7391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Contributor(참가자) 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1"/>
            <p:cNvSpPr/>
            <p:nvPr/>
          </p:nvSpPr>
          <p:spPr>
            <a:xfrm>
              <a:off x="12299790" y="4984802"/>
              <a:ext cx="4474289" cy="1164026"/>
            </a:xfrm>
            <a:prstGeom prst="roundRect">
              <a:avLst>
                <a:gd fmla="val 16366" name="adj"/>
              </a:avLst>
            </a:prstGeom>
            <a:solidFill>
              <a:srgbClr val="7391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Member(구성원)</a:t>
              </a:r>
              <a:endParaRPr b="1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1"/>
            <p:cNvSpPr/>
            <p:nvPr/>
          </p:nvSpPr>
          <p:spPr>
            <a:xfrm>
              <a:off x="17001734" y="4984802"/>
              <a:ext cx="4498123" cy="1164026"/>
            </a:xfrm>
            <a:prstGeom prst="roundRect">
              <a:avLst>
                <a:gd fmla="val 16366" name="adj"/>
              </a:avLst>
            </a:prstGeom>
            <a:solidFill>
              <a:srgbClr val="7391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Admin(관리자)</a:t>
              </a:r>
              <a:endParaRPr b="1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1"/>
            <p:cNvSpPr txBox="1"/>
            <p:nvPr/>
          </p:nvSpPr>
          <p:spPr>
            <a:xfrm>
              <a:off x="2876800" y="6581691"/>
              <a:ext cx="445926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View and Interact with items​​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1"/>
            <p:cNvSpPr txBox="1"/>
            <p:nvPr/>
          </p:nvSpPr>
          <p:spPr>
            <a:xfrm>
              <a:off x="7588179" y="6533985"/>
              <a:ext cx="4483098" cy="35394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Viewer Permission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Publish reports</a:t>
              </a: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in the workspace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Create, edit and delete workspace contents 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1"/>
            <p:cNvSpPr txBox="1"/>
            <p:nvPr/>
          </p:nvSpPr>
          <p:spPr>
            <a:xfrm>
              <a:off x="12295204" y="6581692"/>
              <a:ext cx="4459264" cy="4031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Contributor Permission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Share an item or an app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Publish and update an </a:t>
              </a:r>
              <a:r>
                <a:rPr b="1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</a:t>
              </a: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 members</a:t>
              </a: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 contributors and viewers 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1"/>
            <p:cNvSpPr txBox="1"/>
            <p:nvPr/>
          </p:nvSpPr>
          <p:spPr>
            <a:xfrm>
              <a:off x="17000930" y="6533985"/>
              <a:ext cx="4506932" cy="2062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Member Permission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and remove admins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Delete the workspace</a:t>
              </a:r>
              <a:endPara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1"/>
            <p:cNvSpPr/>
            <p:nvPr/>
          </p:nvSpPr>
          <p:spPr>
            <a:xfrm>
              <a:off x="7461058" y="10717344"/>
              <a:ext cx="13947023" cy="1189370"/>
            </a:xfrm>
            <a:prstGeom prst="roundRect">
              <a:avLst>
                <a:gd fmla="val 1636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rgbClr val="53585F"/>
                  </a:solidFill>
                  <a:latin typeface="Calibri"/>
                  <a:ea typeface="Calibri"/>
                  <a:cs typeface="Calibri"/>
                  <a:sym typeface="Calibri"/>
                </a:rPr>
                <a:t>Need Pro Licence</a:t>
              </a:r>
              <a:endParaRPr b="1" i="0" sz="1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g11b67105b9c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g11b67105b9c_0_1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g11b67105b9c_0_1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g11b67105b9c_0_1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g11b67105b9c_0_1"/>
          <p:cNvSpPr/>
          <p:nvPr/>
        </p:nvSpPr>
        <p:spPr>
          <a:xfrm>
            <a:off x="1534441" y="2021598"/>
            <a:ext cx="915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공유하기(2) – 내 작업영역/ Teams로 공유하기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11b67105b9c_0_1"/>
          <p:cNvSpPr txBox="1"/>
          <p:nvPr/>
        </p:nvSpPr>
        <p:spPr>
          <a:xfrm>
            <a:off x="1943100" y="3393900"/>
            <a:ext cx="14185800" cy="4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공유</a:t>
            </a: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기능을 통해 조직 내부의 구성원과 컨텐츠를 공유할 수 있음.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링크가 자동으로 생성되며, 조직 내 사용자/기존 사용자/특정 사용자 등 선택에 따라 링크 사용이 가능함.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링크, 메일 혹은 팀즈로 링크 공유가 가능함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다만 보고서의 보기 및 공유하기 기능만 설정이 가능하고 편집 기능 설정이 어려움.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팀즈에서 채팅</a:t>
            </a: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: 팀즈 채팅창에 바로 링크와 코멘트를 공유할 수 있음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1" name="Google Shape;1191;g11b67105b9c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28672" y="3578049"/>
            <a:ext cx="3138227" cy="4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g11b67105b9c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14400" y="3578050"/>
            <a:ext cx="3565425" cy="4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g11b67105b9c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52950" y="8679675"/>
            <a:ext cx="7535089" cy="41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g11b67105b9c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23850" y="8679675"/>
            <a:ext cx="4037800" cy="41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g11b67105b9c_0_1"/>
          <p:cNvSpPr txBox="1"/>
          <p:nvPr/>
        </p:nvSpPr>
        <p:spPr>
          <a:xfrm>
            <a:off x="1943100" y="8313900"/>
            <a:ext cx="588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Teams로 공유하기</a:t>
            </a:r>
            <a:endParaRPr b="1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Teams 채널에 Power BI 탭을 추가할 수 있음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g11b67105b9c_0_1"/>
          <p:cNvSpPr txBox="1"/>
          <p:nvPr/>
        </p:nvSpPr>
        <p:spPr>
          <a:xfrm>
            <a:off x="1942872" y="6511953"/>
            <a:ext cx="14185800" cy="1477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내 작업영역에서 공유하기</a:t>
            </a:r>
            <a:endParaRPr b="1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내 작업영역에 있는 컨텐츠도 동일한 방법으로 공유가 가능함. 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다만 이를 위해서는 공유받는 사람도 Pro 라이센스가 필요하며, 추천되는 공유 방법은 아님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g1258ba163c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g1258ba163c3_0_0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g1258ba163c3_0_0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1258ba163c3_0_0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1258ba163c3_0_0"/>
          <p:cNvSpPr/>
          <p:nvPr/>
        </p:nvSpPr>
        <p:spPr>
          <a:xfrm>
            <a:off x="1534441" y="2021598"/>
            <a:ext cx="915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공유하기(3) - 대시보드로 공유하기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g1258ba163c3_0_0"/>
          <p:cNvSpPr txBox="1"/>
          <p:nvPr/>
        </p:nvSpPr>
        <p:spPr>
          <a:xfrm>
            <a:off x="2038075" y="3578025"/>
            <a:ext cx="9155100" cy="9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대시보드는</a:t>
            </a:r>
            <a:endParaRPr b="1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하나 이상의 레포트에서 시각화 개체를 가져와 통합된 보기를 제공하는 단일 페이지. 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Power BI 서비스 전용 기능. (모바일에서는 읽기만 가능)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대시보드 작성을 위해서는 Pro라이센스가 필요하며, 보고서에 대한 편집 권한이 필요함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데이터가 변경되면 타일도 업데이트 됨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보고서에서 대시보드로 타일을 고정. 타일을 클릭하면 해당 시각화를 기반으로 하는 보고서(및 데이터 세트)로 이동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7" name="Google Shape;1207;g1258ba163c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09172" y="3833825"/>
            <a:ext cx="3872773" cy="22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g1258ba163c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9175" y="6549375"/>
            <a:ext cx="3894351" cy="22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g1258ba163c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09174" y="9264925"/>
            <a:ext cx="3894350" cy="228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g1258ba163c3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04526" y="5637874"/>
            <a:ext cx="5383250" cy="3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g1258ba163c3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934275" y="7448139"/>
            <a:ext cx="3658649" cy="24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g1258ba163c3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068824">
            <a:off x="14819975" y="9452214"/>
            <a:ext cx="3658650" cy="24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1258ba163c3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441818">
            <a:off x="14934275" y="5764114"/>
            <a:ext cx="3658649" cy="249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g1258ba163c3_0_0"/>
          <p:cNvSpPr txBox="1"/>
          <p:nvPr/>
        </p:nvSpPr>
        <p:spPr>
          <a:xfrm>
            <a:off x="12412975" y="3578025"/>
            <a:ext cx="26577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A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g1258ba163c3_0_0"/>
          <p:cNvSpPr txBox="1"/>
          <p:nvPr/>
        </p:nvSpPr>
        <p:spPr>
          <a:xfrm>
            <a:off x="12427500" y="6328000"/>
            <a:ext cx="26577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B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1258ba163c3_0_0"/>
          <p:cNvSpPr txBox="1"/>
          <p:nvPr/>
        </p:nvSpPr>
        <p:spPr>
          <a:xfrm>
            <a:off x="12412975" y="9047750"/>
            <a:ext cx="26577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C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g1258ba163c3_0_0"/>
          <p:cNvSpPr txBox="1"/>
          <p:nvPr/>
        </p:nvSpPr>
        <p:spPr>
          <a:xfrm>
            <a:off x="18567300" y="8984000"/>
            <a:ext cx="265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g1258ba163c3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g1258ba163c3_0_92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g1258ba163c3_0_92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g1258ba163c3_0_92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g1258ba163c3_0_92"/>
          <p:cNvSpPr/>
          <p:nvPr/>
        </p:nvSpPr>
        <p:spPr>
          <a:xfrm>
            <a:off x="1534441" y="2021598"/>
            <a:ext cx="915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공유하기(3) - 대시보드로 공유하기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g1258ba163c3_0_92"/>
          <p:cNvSpPr txBox="1"/>
          <p:nvPr/>
        </p:nvSpPr>
        <p:spPr>
          <a:xfrm>
            <a:off x="2038075" y="3578025"/>
            <a:ext cx="19587600" cy="9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대시보드 생성 방법</a:t>
            </a:r>
            <a:endParaRPr b="1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다양한 방법으로 대시보드에 타일을 추가할 수 있음 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레포트시각적 개체, 페이지 전체, 다른 대시보드의 타일, Q&amp;A, 등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보고서 편집모드 &gt; 시각적 개체 선택&gt; 대시보드에 고정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보고서 페이지 전체를 하나의 타일로 대시보드에 고정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8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606061"/>
                </a:solidFill>
                <a:latin typeface="Arial"/>
                <a:ea typeface="Arial"/>
                <a:cs typeface="Arial"/>
                <a:sym typeface="Arial"/>
              </a:rPr>
              <a:t>다른 대시보드의 타일도 고정 가능</a:t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060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8" name="Google Shape;1228;g1258ba163c3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5953" y="8600650"/>
            <a:ext cx="6412076" cy="3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g1258ba163c3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892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g1258ba163c3_0_31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g1258ba163c3_0_31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g1258ba163c3_0_31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g1258ba163c3_0_31"/>
          <p:cNvSpPr/>
          <p:nvPr/>
        </p:nvSpPr>
        <p:spPr>
          <a:xfrm>
            <a:off x="1534441" y="2021598"/>
            <a:ext cx="915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공유하기(4) - 앱으로 공유하기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g1258ba163c3_0_31"/>
          <p:cNvSpPr txBox="1"/>
          <p:nvPr/>
        </p:nvSpPr>
        <p:spPr>
          <a:xfrm>
            <a:off x="2038075" y="3578050"/>
            <a:ext cx="12020700" cy="9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관련 콘텐츠(대시보드, 스프레드시트, 데이터 세트 및 보고서)를 모두 한 곳에 결합한 것으로 작업영역 기반으로 생성됨.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작업영역에 설정된 것과 다른 권한을 부여할 수 있음. 작업 영역 권한이 없는 경우, 앱 권한을 부여하면 자동으로 하위 컨텐츠에 대해 보기 권한이 부여됨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 생성을 위해서는 Pro 라이선스가 필요하고, 사용하려면 Pro 유저이거나 앱이 프리미엄 공유 용량의 작업 영역에 있어야 함.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 생성하기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 정보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 이름, 설명, 로고, 색상과 컨택 정보를 지정할 수 있음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탐색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섹션 추가를 통해 앱 구성 가능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링크 추가 가능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액세스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조직 내부 전체 혹은 특정 개인/그룹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앱을 강제로 설치할 수 있음 ⇒ 앱 목록에 뜸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9" name="Google Shape;1239;g1258ba163c3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22800" y="3833825"/>
            <a:ext cx="8484451" cy="469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g1258ba163c3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22800" y="9067509"/>
            <a:ext cx="5858241" cy="296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g12618edd8bf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g12618edd8bf_0_29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g12618edd8bf_0_29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g12618edd8bf_0_29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solidFill>
                  <a:srgbClr val="7D7E8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rgbClr val="7D7E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g12618edd8bf_0_29"/>
          <p:cNvSpPr/>
          <p:nvPr/>
        </p:nvSpPr>
        <p:spPr>
          <a:xfrm>
            <a:off x="1534441" y="2021598"/>
            <a:ext cx="915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공유하기(4) - 앱으로 공유하기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g12618edd8bf_0_29"/>
          <p:cNvSpPr txBox="1"/>
          <p:nvPr/>
        </p:nvSpPr>
        <p:spPr>
          <a:xfrm>
            <a:off x="2038075" y="3578053"/>
            <a:ext cx="18345300" cy="4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앱에 포함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작업영역 내 앱에 포함 버튼을 통해 앱에 포함 여부를 쉽게 설정할 수 있음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 업데이트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앱에 포함되는 보고서, 대시보드의 업데이트가 자동으로 앱에 반영되는 것은 아니며, 별도 앱 업데이트가 필요함.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1" name="Google Shape;1251;g12618edd8bf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1925" y="7119938"/>
            <a:ext cx="15735300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g12618edd8bf_0_29"/>
          <p:cNvSpPr/>
          <p:nvPr/>
        </p:nvSpPr>
        <p:spPr>
          <a:xfrm>
            <a:off x="16816500" y="6707679"/>
            <a:ext cx="2228992" cy="5431516"/>
          </a:xfrm>
          <a:custGeom>
            <a:rect b="b" l="l" r="r" t="t"/>
            <a:pathLst>
              <a:path extrusionOk="0" h="2646293" w="3893436">
                <a:moveTo>
                  <a:pt x="0" y="441058"/>
                </a:moveTo>
                <a:cubicBezTo>
                  <a:pt x="-1854" y="191648"/>
                  <a:pt x="156753" y="3506"/>
                  <a:pt x="441058" y="0"/>
                </a:cubicBezTo>
                <a:cubicBezTo>
                  <a:pt x="655817" y="-28677"/>
                  <a:pt x="961401" y="3090"/>
                  <a:pt x="1103548" y="0"/>
                </a:cubicBezTo>
                <a:cubicBezTo>
                  <a:pt x="1245695" y="-3090"/>
                  <a:pt x="1428335" y="11831"/>
                  <a:pt x="1735926" y="0"/>
                </a:cubicBezTo>
                <a:cubicBezTo>
                  <a:pt x="2043517" y="-11831"/>
                  <a:pt x="2036849" y="-24515"/>
                  <a:pt x="2247850" y="0"/>
                </a:cubicBezTo>
                <a:cubicBezTo>
                  <a:pt x="2458851" y="24515"/>
                  <a:pt x="2540539" y="2416"/>
                  <a:pt x="2789888" y="0"/>
                </a:cubicBezTo>
                <a:cubicBezTo>
                  <a:pt x="3039237" y="-2416"/>
                  <a:pt x="3140587" y="22425"/>
                  <a:pt x="3452378" y="0"/>
                </a:cubicBezTo>
                <a:cubicBezTo>
                  <a:pt x="3686376" y="13847"/>
                  <a:pt x="3900698" y="224098"/>
                  <a:pt x="3893436" y="441058"/>
                </a:cubicBezTo>
                <a:cubicBezTo>
                  <a:pt x="3902875" y="708441"/>
                  <a:pt x="3913333" y="785637"/>
                  <a:pt x="3893436" y="976192"/>
                </a:cubicBezTo>
                <a:cubicBezTo>
                  <a:pt x="3873539" y="1166747"/>
                  <a:pt x="3919415" y="1305394"/>
                  <a:pt x="3893436" y="1528967"/>
                </a:cubicBezTo>
                <a:cubicBezTo>
                  <a:pt x="3867457" y="1752540"/>
                  <a:pt x="3919057" y="2045596"/>
                  <a:pt x="3893436" y="2205235"/>
                </a:cubicBezTo>
                <a:cubicBezTo>
                  <a:pt x="3931492" y="2476231"/>
                  <a:pt x="3729535" y="2682056"/>
                  <a:pt x="3452378" y="2646293"/>
                </a:cubicBezTo>
                <a:cubicBezTo>
                  <a:pt x="3240423" y="2624739"/>
                  <a:pt x="3136147" y="2670042"/>
                  <a:pt x="2850114" y="2646293"/>
                </a:cubicBezTo>
                <a:cubicBezTo>
                  <a:pt x="2564081" y="2622544"/>
                  <a:pt x="2493713" y="2643055"/>
                  <a:pt x="2217737" y="2646293"/>
                </a:cubicBezTo>
                <a:cubicBezTo>
                  <a:pt x="1941761" y="2649531"/>
                  <a:pt x="1758475" y="2629128"/>
                  <a:pt x="1585360" y="2646293"/>
                </a:cubicBezTo>
                <a:cubicBezTo>
                  <a:pt x="1412245" y="2663458"/>
                  <a:pt x="1209895" y="2668717"/>
                  <a:pt x="1013209" y="2646293"/>
                </a:cubicBezTo>
                <a:cubicBezTo>
                  <a:pt x="816523" y="2623869"/>
                  <a:pt x="722433" y="2645800"/>
                  <a:pt x="441058" y="2646293"/>
                </a:cubicBezTo>
                <a:cubicBezTo>
                  <a:pt x="214923" y="2608820"/>
                  <a:pt x="31712" y="2456256"/>
                  <a:pt x="0" y="2205235"/>
                </a:cubicBezTo>
                <a:cubicBezTo>
                  <a:pt x="18032" y="1943465"/>
                  <a:pt x="-19067" y="1788590"/>
                  <a:pt x="0" y="1652460"/>
                </a:cubicBezTo>
                <a:cubicBezTo>
                  <a:pt x="19067" y="1516331"/>
                  <a:pt x="-42" y="1204780"/>
                  <a:pt x="0" y="1082042"/>
                </a:cubicBezTo>
                <a:cubicBezTo>
                  <a:pt x="42" y="959304"/>
                  <a:pt x="26340" y="736635"/>
                  <a:pt x="0" y="441058"/>
                </a:cubicBezTo>
                <a:close/>
              </a:path>
            </a:pathLst>
          </a:cu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D7E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2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62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2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2"/>
          <p:cNvSpPr/>
          <p:nvPr/>
        </p:nvSpPr>
        <p:spPr>
          <a:xfrm>
            <a:off x="1524000" y="1959468"/>
            <a:ext cx="9155038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공동 작업 - 주석 달기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2"/>
          <p:cNvSpPr/>
          <p:nvPr/>
        </p:nvSpPr>
        <p:spPr>
          <a:xfrm>
            <a:off x="2398118" y="3438390"/>
            <a:ext cx="18451329" cy="1883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85800" lvl="0" marL="6858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페이지 전체 혹은 특정 시각적 개체에 코멘트를 남길 수 있음.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일반 주석을 추가하거나 특정 동료를 대상(@mention)으로 하는 주석을 추가할 수 있으며,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액세스 권한이 있는 사용자는 누구나 이 댓글을 볼 수 있음.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1262" name="Google Shape;126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7723" y="5742244"/>
            <a:ext cx="9693360" cy="5788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1263" name="Google Shape;126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94116" y="5738113"/>
            <a:ext cx="10327157" cy="579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3"/>
          <p:cNvSpPr/>
          <p:nvPr/>
        </p:nvSpPr>
        <p:spPr>
          <a:xfrm>
            <a:off x="1554301" y="1959468"/>
            <a:ext cx="865098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보고서/대시보드 구독 및 알림 설정하기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3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63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63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3"/>
          <p:cNvSpPr txBox="1"/>
          <p:nvPr/>
        </p:nvSpPr>
        <p:spPr>
          <a:xfrm>
            <a:off x="10819606" y="6629400"/>
            <a:ext cx="27432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63"/>
          <p:cNvSpPr txBox="1"/>
          <p:nvPr/>
        </p:nvSpPr>
        <p:spPr>
          <a:xfrm>
            <a:off x="8289567" y="8179346"/>
            <a:ext cx="9411575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1274" name="Google Shape;127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7998" y="5695071"/>
            <a:ext cx="9106130" cy="6432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63"/>
          <p:cNvSpPr/>
          <p:nvPr/>
        </p:nvSpPr>
        <p:spPr>
          <a:xfrm>
            <a:off x="2203225" y="3576348"/>
            <a:ext cx="18595911" cy="2215836"/>
          </a:xfrm>
          <a:prstGeom prst="roundRect">
            <a:avLst>
              <a:gd fmla="val 16366" name="adj"/>
            </a:avLst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주요한 보고서, 대시보드 구독을 설정하면, 정기적으로 혹은 데이터가 업데이트될 때 스크린샷과 함께 메일로 받아볼 수 있음. 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구독마다 고유한 수신자, 시간 및 빈도 설정이 가능.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"/>
          <p:cNvSpPr/>
          <p:nvPr/>
        </p:nvSpPr>
        <p:spPr>
          <a:xfrm>
            <a:off x="1648310" y="2206509"/>
            <a:ext cx="44450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 BI Desktop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7970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5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797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시각화와 Power BI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9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chart&#10;&#10;Description automatically generated" id="294" name="Google Shape;2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8447" y="6854655"/>
            <a:ext cx="6189803" cy="37621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, table&#10;&#10;Description automatically generated" id="295" name="Google Shape;2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66594" y="6959641"/>
            <a:ext cx="3647595" cy="36876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296" name="Google Shape;29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71728" y="6954621"/>
            <a:ext cx="3647595" cy="366216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9"/>
          <p:cNvSpPr txBox="1"/>
          <p:nvPr/>
        </p:nvSpPr>
        <p:spPr>
          <a:xfrm>
            <a:off x="2535098" y="4830341"/>
            <a:ext cx="6595504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Report View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9"/>
          <p:cNvSpPr txBox="1"/>
          <p:nvPr/>
        </p:nvSpPr>
        <p:spPr>
          <a:xfrm>
            <a:off x="10815197" y="4830341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Data View</a:t>
            </a:r>
            <a:endParaRPr b="1" i="1" sz="3600" u="none" cap="none" strike="noStrike">
              <a:solidFill>
                <a:srgbClr val="739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9"/>
          <p:cNvSpPr txBox="1"/>
          <p:nvPr/>
        </p:nvSpPr>
        <p:spPr>
          <a:xfrm>
            <a:off x="16447983" y="4830341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7391FF"/>
                </a:solidFill>
                <a:latin typeface="Arial"/>
                <a:ea typeface="Arial"/>
                <a:cs typeface="Arial"/>
                <a:sym typeface="Arial"/>
              </a:rPr>
              <a:t>Model 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9"/>
          <p:cNvSpPr txBox="1"/>
          <p:nvPr/>
        </p:nvSpPr>
        <p:spPr>
          <a:xfrm>
            <a:off x="2535097" y="5723291"/>
            <a:ext cx="65955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9"/>
          <p:cNvSpPr txBox="1"/>
          <p:nvPr/>
        </p:nvSpPr>
        <p:spPr>
          <a:xfrm>
            <a:off x="10057728" y="5723290"/>
            <a:ext cx="42526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Data Transformation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15709722" y="5723289"/>
            <a:ext cx="42526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Data Modeling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265dd6a323_0_30"/>
          <p:cNvSpPr/>
          <p:nvPr/>
        </p:nvSpPr>
        <p:spPr>
          <a:xfrm>
            <a:off x="1554301" y="1959468"/>
            <a:ext cx="865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설정하기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g1265dd6a323_0_30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g1265dd6a323_0_30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g1265dd6a323_0_30"/>
          <p:cNvSpPr txBox="1"/>
          <p:nvPr>
            <p:ph idx="12" type="sldNum"/>
          </p:nvPr>
        </p:nvSpPr>
        <p:spPr>
          <a:xfrm>
            <a:off x="9448184" y="12515675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g1265dd6a323_0_30"/>
          <p:cNvSpPr txBox="1"/>
          <p:nvPr/>
        </p:nvSpPr>
        <p:spPr>
          <a:xfrm>
            <a:off x="10819606" y="66294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g1265dd6a323_0_30"/>
          <p:cNvSpPr txBox="1"/>
          <p:nvPr/>
        </p:nvSpPr>
        <p:spPr>
          <a:xfrm>
            <a:off x="8154442" y="7863821"/>
            <a:ext cx="941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g1265dd6a323_0_30"/>
          <p:cNvSpPr/>
          <p:nvPr/>
        </p:nvSpPr>
        <p:spPr>
          <a:xfrm>
            <a:off x="2203225" y="3576350"/>
            <a:ext cx="11557800" cy="3157800"/>
          </a:xfrm>
          <a:prstGeom prst="roundRect">
            <a:avLst>
              <a:gd fmla="val 7558" name="adj"/>
            </a:avLst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대시보드의 데이터가 설정해 놓은 한도보다 많게 또는 적게 변경되면 알리도록 Power BI 서비스에서 경고 설정 가능.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계기, KPI, 카드에만 설정 가능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새로 고쳐지는 데이터에 대해서만 경고 알림이 작동함.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g1265dd6a323_0_30"/>
          <p:cNvSpPr txBox="1"/>
          <p:nvPr/>
        </p:nvSpPr>
        <p:spPr>
          <a:xfrm>
            <a:off x="2203225" y="6900365"/>
            <a:ext cx="11656687" cy="5355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Alert 수신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메일: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no-reply-powerbi@microsoft.com)으로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메일 수신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알림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Alert 관리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대시보드 타일</a:t>
            </a:r>
            <a:endParaRPr b="0" i="0" sz="3200" u="none" cap="none" strike="noStrike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200"/>
              <a:buFont typeface="Arial"/>
              <a:buChar char="○"/>
            </a:pPr>
            <a:r>
              <a:rPr b="0" i="0" lang="en-US" sz="32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Power BI Service 설정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8" name="Google Shape;1288;g1265dd6a323_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59925" y="3576350"/>
            <a:ext cx="5486099" cy="4863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g1265dd6a323_0_30"/>
          <p:cNvSpPr/>
          <p:nvPr/>
        </p:nvSpPr>
        <p:spPr>
          <a:xfrm>
            <a:off x="16046350" y="5897551"/>
            <a:ext cx="3299687" cy="615263"/>
          </a:xfrm>
          <a:custGeom>
            <a:rect b="b" l="l" r="r" t="t"/>
            <a:pathLst>
              <a:path extrusionOk="0" h="2646293" w="3893436">
                <a:moveTo>
                  <a:pt x="0" y="441058"/>
                </a:moveTo>
                <a:cubicBezTo>
                  <a:pt x="-1854" y="191648"/>
                  <a:pt x="156753" y="3506"/>
                  <a:pt x="441058" y="0"/>
                </a:cubicBezTo>
                <a:cubicBezTo>
                  <a:pt x="655817" y="-28677"/>
                  <a:pt x="961401" y="3090"/>
                  <a:pt x="1103548" y="0"/>
                </a:cubicBezTo>
                <a:cubicBezTo>
                  <a:pt x="1245695" y="-3090"/>
                  <a:pt x="1428335" y="11831"/>
                  <a:pt x="1735926" y="0"/>
                </a:cubicBezTo>
                <a:cubicBezTo>
                  <a:pt x="2043517" y="-11831"/>
                  <a:pt x="2036849" y="-24515"/>
                  <a:pt x="2247850" y="0"/>
                </a:cubicBezTo>
                <a:cubicBezTo>
                  <a:pt x="2458851" y="24515"/>
                  <a:pt x="2540539" y="2416"/>
                  <a:pt x="2789888" y="0"/>
                </a:cubicBezTo>
                <a:cubicBezTo>
                  <a:pt x="3039237" y="-2416"/>
                  <a:pt x="3140587" y="22425"/>
                  <a:pt x="3452378" y="0"/>
                </a:cubicBezTo>
                <a:cubicBezTo>
                  <a:pt x="3686376" y="13847"/>
                  <a:pt x="3900698" y="224098"/>
                  <a:pt x="3893436" y="441058"/>
                </a:cubicBezTo>
                <a:cubicBezTo>
                  <a:pt x="3902875" y="708441"/>
                  <a:pt x="3913333" y="785637"/>
                  <a:pt x="3893436" y="976192"/>
                </a:cubicBezTo>
                <a:cubicBezTo>
                  <a:pt x="3873539" y="1166747"/>
                  <a:pt x="3919415" y="1305394"/>
                  <a:pt x="3893436" y="1528967"/>
                </a:cubicBezTo>
                <a:cubicBezTo>
                  <a:pt x="3867457" y="1752540"/>
                  <a:pt x="3919057" y="2045596"/>
                  <a:pt x="3893436" y="2205235"/>
                </a:cubicBezTo>
                <a:cubicBezTo>
                  <a:pt x="3931492" y="2476231"/>
                  <a:pt x="3729535" y="2682056"/>
                  <a:pt x="3452378" y="2646293"/>
                </a:cubicBezTo>
                <a:cubicBezTo>
                  <a:pt x="3240423" y="2624739"/>
                  <a:pt x="3136147" y="2670042"/>
                  <a:pt x="2850114" y="2646293"/>
                </a:cubicBezTo>
                <a:cubicBezTo>
                  <a:pt x="2564081" y="2622544"/>
                  <a:pt x="2493713" y="2643055"/>
                  <a:pt x="2217737" y="2646293"/>
                </a:cubicBezTo>
                <a:cubicBezTo>
                  <a:pt x="1941761" y="2649531"/>
                  <a:pt x="1758475" y="2629128"/>
                  <a:pt x="1585360" y="2646293"/>
                </a:cubicBezTo>
                <a:cubicBezTo>
                  <a:pt x="1412245" y="2663458"/>
                  <a:pt x="1209895" y="2668717"/>
                  <a:pt x="1013209" y="2646293"/>
                </a:cubicBezTo>
                <a:cubicBezTo>
                  <a:pt x="816523" y="2623869"/>
                  <a:pt x="722433" y="2645800"/>
                  <a:pt x="441058" y="2646293"/>
                </a:cubicBezTo>
                <a:cubicBezTo>
                  <a:pt x="214923" y="2608820"/>
                  <a:pt x="31712" y="2456256"/>
                  <a:pt x="0" y="2205235"/>
                </a:cubicBezTo>
                <a:cubicBezTo>
                  <a:pt x="18032" y="1943465"/>
                  <a:pt x="-19067" y="1788590"/>
                  <a:pt x="0" y="1652460"/>
                </a:cubicBezTo>
                <a:cubicBezTo>
                  <a:pt x="19067" y="1516331"/>
                  <a:pt x="-42" y="1204780"/>
                  <a:pt x="0" y="1082042"/>
                </a:cubicBezTo>
                <a:cubicBezTo>
                  <a:pt x="42" y="959304"/>
                  <a:pt x="26340" y="736635"/>
                  <a:pt x="0" y="441058"/>
                </a:cubicBezTo>
                <a:close/>
              </a:path>
            </a:pathLst>
          </a:cu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0" name="Google Shape;1290;g1265dd6a323_0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07200" y="6046102"/>
            <a:ext cx="4041600" cy="6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258ba163c3_0_11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g1258ba163c3_0_11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g1258ba163c3_0_11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g1258ba163c3_0_11"/>
          <p:cNvSpPr/>
          <p:nvPr/>
        </p:nvSpPr>
        <p:spPr>
          <a:xfrm>
            <a:off x="1534441" y="2021598"/>
            <a:ext cx="915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사용량 메트릭 모니터링 리포트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g1258ba163c3_0_11"/>
          <p:cNvSpPr txBox="1"/>
          <p:nvPr/>
        </p:nvSpPr>
        <p:spPr>
          <a:xfrm>
            <a:off x="2038078" y="3578060"/>
            <a:ext cx="183453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Service에서 레포트를 선택하고 추가옵션 &gt; 사용량 메트릭 레포트 보기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유입, View 추이 등 레포트의 사용량에 대한 수치들을 확인할 수 있음.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엑셀로 내보내기를 통해 더 자세한 분석 가능.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0" name="Google Shape;1300;g1258ba163c3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2657" y="5417357"/>
            <a:ext cx="11641175" cy="673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g1258ba163c3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1746" y="5417357"/>
            <a:ext cx="5258534" cy="421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67"/>
          <p:cNvGrpSpPr/>
          <p:nvPr/>
        </p:nvGrpSpPr>
        <p:grpSpPr>
          <a:xfrm>
            <a:off x="3239989" y="5599711"/>
            <a:ext cx="18345361" cy="2515615"/>
            <a:chOff x="3239989" y="5599707"/>
            <a:chExt cx="18345361" cy="4619031"/>
          </a:xfrm>
        </p:grpSpPr>
        <p:sp>
          <p:nvSpPr>
            <p:cNvPr id="1307" name="Google Shape;1307;p67"/>
            <p:cNvSpPr/>
            <p:nvPr/>
          </p:nvSpPr>
          <p:spPr>
            <a:xfrm>
              <a:off x="14264750" y="5625138"/>
              <a:ext cx="7320600" cy="4593600"/>
            </a:xfrm>
            <a:prstGeom prst="rect">
              <a:avLst/>
            </a:prstGeom>
            <a:solidFill>
              <a:srgbClr val="7391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7"/>
            <p:cNvSpPr/>
            <p:nvPr/>
          </p:nvSpPr>
          <p:spPr>
            <a:xfrm>
              <a:off x="9087050" y="5625138"/>
              <a:ext cx="5177700" cy="4593600"/>
            </a:xfrm>
            <a:prstGeom prst="rect">
              <a:avLst/>
            </a:prstGeom>
            <a:solidFill>
              <a:srgbClr val="ABB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7"/>
            <p:cNvSpPr/>
            <p:nvPr/>
          </p:nvSpPr>
          <p:spPr>
            <a:xfrm>
              <a:off x="10650095" y="7074299"/>
              <a:ext cx="4043384" cy="1855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Power BI Service의 작업 영역에 게시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7"/>
            <p:cNvSpPr/>
            <p:nvPr/>
          </p:nvSpPr>
          <p:spPr>
            <a:xfrm>
              <a:off x="16318384" y="6622202"/>
              <a:ext cx="4740276" cy="2759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[Power BI Service]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Dataset &gt; Security &gt; 멤버 설정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7"/>
            <p:cNvSpPr/>
            <p:nvPr/>
          </p:nvSpPr>
          <p:spPr>
            <a:xfrm>
              <a:off x="3239989" y="5625116"/>
              <a:ext cx="5847168" cy="4593574"/>
            </a:xfrm>
            <a:prstGeom prst="rect">
              <a:avLst/>
            </a:prstGeom>
            <a:solidFill>
              <a:srgbClr val="C8D7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7"/>
            <p:cNvSpPr/>
            <p:nvPr/>
          </p:nvSpPr>
          <p:spPr>
            <a:xfrm>
              <a:off x="3304480" y="7001450"/>
              <a:ext cx="5783757" cy="1855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[Power BI Desktop] 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모델링 &gt; 권한 관리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7"/>
            <p:cNvSpPr/>
            <p:nvPr/>
          </p:nvSpPr>
          <p:spPr>
            <a:xfrm rot="5400000">
              <a:off x="12731331" y="7133037"/>
              <a:ext cx="4593618" cy="1526958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BB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7"/>
            <p:cNvSpPr/>
            <p:nvPr/>
          </p:nvSpPr>
          <p:spPr>
            <a:xfrm rot="5400000">
              <a:off x="7564514" y="7127934"/>
              <a:ext cx="4593618" cy="153716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8D7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5" name="Google Shape;1315;p67"/>
          <p:cNvSpPr/>
          <p:nvPr/>
        </p:nvSpPr>
        <p:spPr>
          <a:xfrm>
            <a:off x="1606030" y="1959468"/>
            <a:ext cx="444500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RLS로 권한 제한하기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67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67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BI에서 협업하기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67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67"/>
          <p:cNvSpPr txBox="1"/>
          <p:nvPr/>
        </p:nvSpPr>
        <p:spPr>
          <a:xfrm>
            <a:off x="2038078" y="3578060"/>
            <a:ext cx="183453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여러 사용자들과 레포트를 공유할 때, 사용자 그룹별로 상이한 데이터 접근 권한을 주고자 할 때 사용됨. 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Desktop에서 RLS 생성 후 Power BI Service에서 관리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0" name="Google Shape;132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4480" y="8745078"/>
            <a:ext cx="6767850" cy="405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41552" y="8745078"/>
            <a:ext cx="5036381" cy="407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021"/>
            <a:ext cx="24382413" cy="137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64"/>
          <p:cNvSpPr/>
          <p:nvPr/>
        </p:nvSpPr>
        <p:spPr>
          <a:xfrm>
            <a:off x="2413000" y="3689648"/>
            <a:ext cx="17526000" cy="125675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Power BI Mobile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64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25384ae79d_0_12"/>
          <p:cNvSpPr/>
          <p:nvPr/>
        </p:nvSpPr>
        <p:spPr>
          <a:xfrm>
            <a:off x="1606030" y="1959468"/>
            <a:ext cx="444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레이아웃 설정하기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g125384ae79d_0_12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g125384ae79d_0_12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 Mobile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g125384ae79d_0_12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7" name="Google Shape;1337;g125384ae79d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7075" y="4503425"/>
            <a:ext cx="11746777" cy="81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g125384ae79d_0_12"/>
          <p:cNvSpPr txBox="1"/>
          <p:nvPr/>
        </p:nvSpPr>
        <p:spPr>
          <a:xfrm>
            <a:off x="2328575" y="3556775"/>
            <a:ext cx="9010200" cy="6170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모바일 디바이스에서 보기에 최적화된 모바일용 레이아웃 설정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 Desktop 및 Service에서 편집 가능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페이지 시각적 개체: 기존 보고서 페이지에 포함된 모든 시각적 개체가 나열되며, 페이지 시각적 개체 창에서 레이아웃 캔버스로 시각적 개체를 드래그앤드롭.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시각화: 시각적 개체의 서식을 변경할 수 있으며, 이 후부터는 데스크탑 보기와 독립적으로 움직임.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텍스트 상자의 텍스트는 조정 불가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258ba163c3_0_72"/>
          <p:cNvSpPr/>
          <p:nvPr/>
        </p:nvSpPr>
        <p:spPr>
          <a:xfrm>
            <a:off x="1606022" y="1959475"/>
            <a:ext cx="6692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Mobile 둘러보기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g1258ba163c3_0_72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g1258ba163c3_0_72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 Mobile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g1258ba163c3_0_72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7" name="Google Shape;1347;g1258ba163c3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7906" y="3281702"/>
            <a:ext cx="5366600" cy="9470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" y="371148"/>
            <a:ext cx="24382413" cy="1371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56"/>
          <p:cNvSpPr/>
          <p:nvPr/>
        </p:nvSpPr>
        <p:spPr>
          <a:xfrm>
            <a:off x="1606022" y="1959475"/>
            <a:ext cx="6692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Mobile에서 협업하기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56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56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 BI Mobile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56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5931" y="5357396"/>
            <a:ext cx="14630400" cy="68373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56"/>
          <p:cNvSpPr txBox="1"/>
          <p:nvPr/>
        </p:nvSpPr>
        <p:spPr>
          <a:xfrm>
            <a:off x="1970902" y="4035002"/>
            <a:ext cx="1836831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모바일 앱에서도 코멘트 및 주석 달기가 가능하며, 팀즈 등을 통해 바로 공유가 가능함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알림 설정을 해둔 경우 코멘트나 경고에 대한 알림을 바로 받아 볼 수 있음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g1265dd6a32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0"/>
            <a:ext cx="24382402" cy="137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g1265dd6a323_0_0"/>
          <p:cNvSpPr/>
          <p:nvPr/>
        </p:nvSpPr>
        <p:spPr>
          <a:xfrm>
            <a:off x="2413000" y="3689648"/>
            <a:ext cx="17526000" cy="1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BI 장단점 및 마무리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1265dd6a323_0_0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69"/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10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69"/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1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 BI 장단점 및 마무리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69"/>
          <p:cNvSpPr/>
          <p:nvPr/>
        </p:nvSpPr>
        <p:spPr>
          <a:xfrm>
            <a:off x="1606030" y="1959468"/>
            <a:ext cx="444500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BI 장단점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69"/>
          <p:cNvSpPr txBox="1"/>
          <p:nvPr>
            <p:ph idx="12" type="sldNum"/>
          </p:nvPr>
        </p:nvSpPr>
        <p:spPr>
          <a:xfrm>
            <a:off x="9448184" y="12996000"/>
            <a:ext cx="5486043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69"/>
          <p:cNvSpPr/>
          <p:nvPr/>
        </p:nvSpPr>
        <p:spPr>
          <a:xfrm>
            <a:off x="6018668" y="3938222"/>
            <a:ext cx="14567055" cy="413019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기타 MS 프로그램들과의 강력한 호환성</a:t>
            </a:r>
            <a:endParaRPr/>
          </a:p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 데이터 소스 지원</a:t>
            </a:r>
            <a:endParaRPr/>
          </a:p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꾸준한 업데이트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클렌징이 편리</a:t>
            </a:r>
            <a:endParaRPr/>
          </a:p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조직 구성원들과 공유 및 협업이 용이</a:t>
            </a:r>
            <a:endParaRPr/>
          </a:p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디자이너 외 비지니스 사용자의 경우 별도의 어플리케이션 설치 없이 웹과 모바일에서 공유 받은 레포트를 활용할 수 있음</a:t>
            </a:r>
            <a:endParaRPr/>
          </a:p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다양한 분석 기능</a:t>
            </a:r>
            <a:endParaRPr/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69"/>
          <p:cNvSpPr/>
          <p:nvPr/>
        </p:nvSpPr>
        <p:spPr>
          <a:xfrm>
            <a:off x="2172720" y="3931070"/>
            <a:ext cx="3311619" cy="4130192"/>
          </a:xfrm>
          <a:prstGeom prst="roundRect">
            <a:avLst>
              <a:gd fmla="val 16366" name="adj"/>
            </a:avLst>
          </a:prstGeom>
          <a:solidFill>
            <a:srgbClr val="739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69"/>
          <p:cNvSpPr/>
          <p:nvPr/>
        </p:nvSpPr>
        <p:spPr>
          <a:xfrm>
            <a:off x="6018668" y="8459489"/>
            <a:ext cx="14567055" cy="335897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모델이 복잡하거나 차트가 많아질 경우 레포트 로딩에 시간이 걸릴 수 있음</a:t>
            </a:r>
            <a:endParaRPr/>
          </a:p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데이터 모델링의 복잡성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DAX 함수</a:t>
            </a:r>
            <a:endParaRPr b="0" i="0" sz="2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39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Free 버전의 한계</a:t>
            </a:r>
            <a:endParaRPr/>
          </a:p>
        </p:txBody>
      </p:sp>
      <p:sp>
        <p:nvSpPr>
          <p:cNvPr id="1377" name="Google Shape;1377;p69"/>
          <p:cNvSpPr/>
          <p:nvPr/>
        </p:nvSpPr>
        <p:spPr>
          <a:xfrm>
            <a:off x="2172720" y="8397562"/>
            <a:ext cx="3311619" cy="3358970"/>
          </a:xfrm>
          <a:prstGeom prst="roundRect">
            <a:avLst>
              <a:gd fmla="val 16366" name="adj"/>
            </a:avLst>
          </a:prstGeom>
          <a:solidFill>
            <a:srgbClr val="739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265dd6a323_0_18"/>
          <p:cNvSpPr/>
          <p:nvPr/>
        </p:nvSpPr>
        <p:spPr>
          <a:xfrm>
            <a:off x="20828000" y="1408036"/>
            <a:ext cx="254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1265dd6a323_0_18"/>
          <p:cNvSpPr/>
          <p:nvPr/>
        </p:nvSpPr>
        <p:spPr>
          <a:xfrm>
            <a:off x="20828000" y="2200124"/>
            <a:ext cx="2540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1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BI 장단점 및 마무리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g1265dd6a323_0_18"/>
          <p:cNvSpPr/>
          <p:nvPr/>
        </p:nvSpPr>
        <p:spPr>
          <a:xfrm>
            <a:off x="1606030" y="1959468"/>
            <a:ext cx="4445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" lIns="12700" spcFirstLastPara="1" rIns="1270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in Power BI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1265dd6a323_0_18"/>
          <p:cNvSpPr txBox="1"/>
          <p:nvPr/>
        </p:nvSpPr>
        <p:spPr>
          <a:xfrm>
            <a:off x="2038078" y="3578060"/>
            <a:ext cx="18434100" cy="6494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Power BI에서 Python으로 할 수 있는 것들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데이터 불러오기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데이터 transform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차트 삽입</a:t>
            </a:r>
            <a:endParaRPr b="0" i="0" sz="32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●"/>
            </a:pPr>
            <a:r>
              <a:rPr b="1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전제조건</a:t>
            </a:r>
            <a:endParaRPr b="1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Python이 컴퓨터에 설치되어 있어야 함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Pandas, matplotlib 설치 필요</a:t>
            </a:r>
            <a:endParaRPr b="0" i="0" sz="32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파일&gt;옵션 및 설정&gt;옵션&gt;Python 스크립팅</a:t>
            </a:r>
            <a:endParaRPr b="0" i="0" sz="32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●"/>
            </a:pPr>
            <a:r>
              <a:rPr b="1" i="0" lang="en-US" sz="32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Power Query Editor로도 웬만한 기능 구현 가능</a:t>
            </a:r>
            <a:endParaRPr b="0" i="0" sz="32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200"/>
              <a:buFont typeface="Calibri"/>
              <a:buChar char="-"/>
            </a:pPr>
            <a:r>
              <a:rPr b="0" i="0" lang="en-US" sz="3200" u="none" cap="none" strike="noStrik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Python Visual의 경우 다른 시각화 차트들과 interaction이 불가능</a:t>
            </a:r>
            <a:endParaRPr b="0" i="0" sz="3200" u="none" cap="none" strike="noStrike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g1265dd6a323_0_18"/>
          <p:cNvSpPr txBox="1"/>
          <p:nvPr>
            <p:ph idx="12" type="sldNum"/>
          </p:nvPr>
        </p:nvSpPr>
        <p:spPr>
          <a:xfrm>
            <a:off x="9448184" y="12996000"/>
            <a:ext cx="5486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 sz="15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2021-04-05T07:22:06Z</dcterms:created>
  <dc:creator>jh_lee@fastcampus.co.kr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etDate">
    <vt:lpwstr>2022-05-02T02:35:42Z</vt:lpwstr>
  </property>
  <property fmtid="{D5CDD505-2E9C-101B-9397-08002B2CF9AE}" pid="4" name="MSIP_Label_f43b7177-c66c-4b22-a350-7ee86f9a1e74_Method">
    <vt:lpwstr>Standard</vt:lpwstr>
  </property>
  <property fmtid="{D5CDD505-2E9C-101B-9397-08002B2CF9AE}" pid="5" name="MSIP_Label_f43b7177-c66c-4b22-a350-7ee86f9a1e74_Name">
    <vt:lpwstr>C1_Internal use</vt:lpwstr>
  </property>
  <property fmtid="{D5CDD505-2E9C-101B-9397-08002B2CF9AE}" pid="6" name="MSIP_Label_f43b7177-c66c-4b22-a350-7ee86f9a1e74_SiteId">
    <vt:lpwstr>e4e1abd9-eac7-4a71-ab52-da5c998aa7ba</vt:lpwstr>
  </property>
  <property fmtid="{D5CDD505-2E9C-101B-9397-08002B2CF9AE}" pid="7" name="MSIP_Label_f43b7177-c66c-4b22-a350-7ee86f9a1e74_ActionId">
    <vt:lpwstr>759c4fba-378c-44f5-989f-441dae27c165</vt:lpwstr>
  </property>
  <property fmtid="{D5CDD505-2E9C-101B-9397-08002B2CF9AE}" pid="8" name="MSIP_Label_f43b7177-c66c-4b22-a350-7ee86f9a1e74_ContentBits">
    <vt:lpwstr>2</vt:lpwstr>
  </property>
</Properties>
</file>